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78" r:id="rId6"/>
    <p:sldId id="261" r:id="rId7"/>
    <p:sldId id="262" r:id="rId8"/>
    <p:sldId id="279" r:id="rId9"/>
    <p:sldId id="271" r:id="rId10"/>
    <p:sldId id="263" r:id="rId11"/>
    <p:sldId id="269" r:id="rId12"/>
    <p:sldId id="270" r:id="rId13"/>
    <p:sldId id="264" r:id="rId14"/>
    <p:sldId id="265" r:id="rId15"/>
    <p:sldId id="277" r:id="rId16"/>
    <p:sldId id="272" r:id="rId17"/>
    <p:sldId id="275" r:id="rId18"/>
    <p:sldId id="276" r:id="rId19"/>
    <p:sldId id="267" r:id="rId20"/>
    <p:sldId id="281" r:id="rId21"/>
    <p:sldId id="282" r:id="rId22"/>
    <p:sldId id="283" r:id="rId23"/>
    <p:sldId id="284" r:id="rId24"/>
    <p:sldId id="259" r:id="rId2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115" d="100"/>
          <a:sy n="115" d="100"/>
        </p:scale>
        <p:origin x="25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2A54C80-263E-416B-A8E0-580EDEADCBDC}" type="datetimeFigureOut">
              <a:rPr lang="en-US" dirty="0"/>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kmk.org/" TargetMode="External"/><Relationship Id="rId2" Type="http://schemas.openxmlformats.org/officeDocument/2006/relationships/hyperlink" Target="http://www.foerderzentrum-suedtondern.lernnetz.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29257-A392-4673-B2A5-37278F843100}"/>
              </a:ext>
            </a:extLst>
          </p:cNvPr>
          <p:cNvSpPr>
            <a:spLocks noGrp="1"/>
          </p:cNvSpPr>
          <p:nvPr>
            <p:ph type="ctrTitle"/>
          </p:nvPr>
        </p:nvSpPr>
        <p:spPr>
          <a:xfrm>
            <a:off x="885825" y="1160868"/>
            <a:ext cx="8695359" cy="1646299"/>
          </a:xfrm>
        </p:spPr>
        <p:txBody>
          <a:bodyPr/>
          <a:lstStyle/>
          <a:p>
            <a:r>
              <a:rPr lang="de-DE" dirty="0"/>
              <a:t>Förderzentrum </a:t>
            </a:r>
            <a:r>
              <a:rPr lang="de-DE" dirty="0" err="1"/>
              <a:t>Südtondern</a:t>
            </a:r>
            <a:endParaRPr lang="de-DE" dirty="0"/>
          </a:p>
        </p:txBody>
      </p:sp>
      <p:sp>
        <p:nvSpPr>
          <p:cNvPr id="3" name="Untertitel 2">
            <a:extLst>
              <a:ext uri="{FF2B5EF4-FFF2-40B4-BE49-F238E27FC236}">
                <a16:creationId xmlns:a16="http://schemas.microsoft.com/office/drawing/2014/main" id="{2CE8FD84-9D09-401E-992C-E3DEC4538EF3}"/>
              </a:ext>
            </a:extLst>
          </p:cNvPr>
          <p:cNvSpPr>
            <a:spLocks noGrp="1"/>
          </p:cNvSpPr>
          <p:nvPr>
            <p:ph type="subTitle" idx="1"/>
          </p:nvPr>
        </p:nvSpPr>
        <p:spPr>
          <a:xfrm>
            <a:off x="885824" y="2807167"/>
            <a:ext cx="8695359" cy="1096899"/>
          </a:xfrm>
        </p:spPr>
        <p:txBody>
          <a:bodyPr/>
          <a:lstStyle/>
          <a:p>
            <a:endParaRPr lang="de-DE" dirty="0"/>
          </a:p>
        </p:txBody>
      </p:sp>
    </p:spTree>
    <p:extLst>
      <p:ext uri="{BB962C8B-B14F-4D97-AF65-F5344CB8AC3E}">
        <p14:creationId xmlns:p14="http://schemas.microsoft.com/office/powerpoint/2010/main" val="3950006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4AF659-9013-4B33-B741-55DECAE42DD2}"/>
              </a:ext>
            </a:extLst>
          </p:cNvPr>
          <p:cNvSpPr>
            <a:spLocks noGrp="1"/>
          </p:cNvSpPr>
          <p:nvPr>
            <p:ph type="title"/>
          </p:nvPr>
        </p:nvSpPr>
        <p:spPr>
          <a:xfrm>
            <a:off x="677334" y="609600"/>
            <a:ext cx="8596668" cy="847725"/>
          </a:xfrm>
        </p:spPr>
        <p:txBody>
          <a:bodyPr/>
          <a:lstStyle/>
          <a:p>
            <a:r>
              <a:rPr lang="de-DE" dirty="0"/>
              <a:t>Gliederung</a:t>
            </a:r>
          </a:p>
        </p:txBody>
      </p:sp>
      <p:sp>
        <p:nvSpPr>
          <p:cNvPr id="3" name="Inhaltsplatzhalter 2">
            <a:extLst>
              <a:ext uri="{FF2B5EF4-FFF2-40B4-BE49-F238E27FC236}">
                <a16:creationId xmlns:a16="http://schemas.microsoft.com/office/drawing/2014/main" id="{8D91DF08-4BA2-4953-9C9F-21190C57FE41}"/>
              </a:ext>
            </a:extLst>
          </p:cNvPr>
          <p:cNvSpPr>
            <a:spLocks noGrp="1"/>
          </p:cNvSpPr>
          <p:nvPr>
            <p:ph idx="1"/>
          </p:nvPr>
        </p:nvSpPr>
        <p:spPr>
          <a:xfrm>
            <a:off x="677334" y="1457325"/>
            <a:ext cx="8596668" cy="4584037"/>
          </a:xfrm>
        </p:spPr>
        <p:txBody>
          <a:bodyPr/>
          <a:lstStyle/>
          <a:p>
            <a:pPr marL="0" indent="0">
              <a:buNone/>
            </a:pPr>
            <a:r>
              <a:rPr lang="de-DE" dirty="0"/>
              <a:t>1 Sonderpädagogik</a:t>
            </a:r>
          </a:p>
          <a:p>
            <a:pPr marL="0" indent="0">
              <a:buNone/>
            </a:pPr>
            <a:r>
              <a:rPr lang="de-DE" dirty="0"/>
              <a:t>2 Inklusionsbegriff und rechtliche Grundlagen</a:t>
            </a:r>
          </a:p>
          <a:p>
            <a:pPr marL="0" indent="0">
              <a:buNone/>
            </a:pPr>
            <a:r>
              <a:rPr lang="de-DE" dirty="0"/>
              <a:t>3 Das Förderzentrum </a:t>
            </a:r>
            <a:r>
              <a:rPr lang="de-DE" dirty="0" err="1"/>
              <a:t>Südtondern</a:t>
            </a:r>
            <a:endParaRPr lang="de-DE" dirty="0"/>
          </a:p>
          <a:p>
            <a:pPr marL="0" indent="0">
              <a:buNone/>
            </a:pPr>
            <a:r>
              <a:rPr lang="de-DE" dirty="0"/>
              <a:t>3.1 Die Förderschwerpunkte</a:t>
            </a:r>
          </a:p>
          <a:p>
            <a:pPr marL="0" indent="0">
              <a:buNone/>
            </a:pPr>
            <a:r>
              <a:rPr lang="de-DE" dirty="0"/>
              <a:t>3.2 Entwicklungsbereiche</a:t>
            </a:r>
          </a:p>
          <a:p>
            <a:pPr marL="0" indent="0">
              <a:buNone/>
            </a:pPr>
            <a:r>
              <a:rPr lang="de-DE" dirty="0"/>
              <a:t>3.3 Diagnostik</a:t>
            </a:r>
          </a:p>
          <a:p>
            <a:pPr marL="0" indent="0">
              <a:buNone/>
            </a:pPr>
            <a:r>
              <a:rPr lang="de-DE" dirty="0"/>
              <a:t>4 Kooperationen, Netzwerk, </a:t>
            </a:r>
            <a:r>
              <a:rPr lang="de-DE" dirty="0" err="1"/>
              <a:t>Barriboxen</a:t>
            </a:r>
            <a:r>
              <a:rPr lang="de-DE" dirty="0"/>
              <a:t>, Kommunikation, Beratung, Material</a:t>
            </a:r>
          </a:p>
          <a:p>
            <a:pPr>
              <a:buAutoNum type="arabicParenR"/>
            </a:pPr>
            <a:endParaRPr lang="de-DE" dirty="0"/>
          </a:p>
        </p:txBody>
      </p:sp>
    </p:spTree>
    <p:extLst>
      <p:ext uri="{BB962C8B-B14F-4D97-AF65-F5344CB8AC3E}">
        <p14:creationId xmlns:p14="http://schemas.microsoft.com/office/powerpoint/2010/main" val="989975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44330" y="830553"/>
            <a:ext cx="8596668" cy="3880773"/>
          </a:xfrm>
        </p:spPr>
        <p:txBody>
          <a:bodyPr>
            <a:normAutofit/>
          </a:bodyPr>
          <a:lstStyle/>
          <a:p>
            <a:pPr marL="0" indent="0">
              <a:buNone/>
            </a:pPr>
            <a:r>
              <a:rPr lang="de-DE" dirty="0"/>
              <a:t>1 Sonderpädagogik</a:t>
            </a:r>
          </a:p>
          <a:p>
            <a:pPr marL="0" indent="0">
              <a:lnSpc>
                <a:spcPct val="107000"/>
              </a:lnSpc>
              <a:spcAft>
                <a:spcPts val="800"/>
              </a:spcAft>
              <a:buNone/>
            </a:pPr>
            <a:r>
              <a:rPr lang="de-DE" sz="1800" dirty="0">
                <a:effectLst/>
                <a:latin typeface="Arial" panose="020B0604020202020204" pitchFamily="34" charset="0"/>
                <a:ea typeface="Calibri" panose="020F0502020204030204" pitchFamily="34" charset="0"/>
              </a:rPr>
              <a:t>Aufgabe der sonderpädagogischen Förderung ist es, das Recht aller Schülerinnen und Schüler auf eine ihren persönlichen Möglichkeiten entsprechende schulische Bildung und Erziehung zu verwirklichen. Sonderpädagogik unterstützt und begleitet die Schülerinnen und Schüler durch individuelle Hilfen, um die gesellschaftliche Teilhabe aufrecht zu erhalten und eine selbständige Lebensgestaltung zu erlangen. Ziel ist immer die pädagogischen Notwendigkeiten hinsichtlich Erziehung, Unterricht und Förderung so zu verwirklichen, dass die Betroffenen fähig werden, ein Leben mit sonderpädagogischem Förderbedarf sinnerfüllt zu gestalten und einen Umgang mit ihrer Behinderung zu erlernen. </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2728406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623454" y="772363"/>
            <a:ext cx="8633922" cy="3880773"/>
          </a:xfrm>
        </p:spPr>
        <p:txBody>
          <a:bodyPr>
            <a:normAutofit/>
          </a:bodyPr>
          <a:lstStyle/>
          <a:p>
            <a:pPr marL="0" indent="0">
              <a:buNone/>
            </a:pPr>
            <a:r>
              <a:rPr lang="de-DE" dirty="0"/>
              <a:t>1.1 Sonderpädagogik und Unterricht</a:t>
            </a:r>
          </a:p>
          <a:p>
            <a:pPr marL="0" indent="0">
              <a:buNone/>
            </a:pPr>
            <a:r>
              <a:rPr lang="de-DE" sz="1800" dirty="0">
                <a:effectLst/>
                <a:latin typeface="Arial" panose="020B0604020202020204" pitchFamily="34" charset="0"/>
                <a:ea typeface="Calibri" panose="020F0502020204030204" pitchFamily="34" charset="0"/>
              </a:rPr>
              <a:t>Die Sonderpädagogik schafft Lernsituationen, die geeignet sind, das Selbstvertrauen und Selbstwertgefühl der Kinder und Jugendlichen unter Anerkennung der individuellen Leistungsmöglichkeiten zu fördern. Anhand eines individuellen Förderplans werde die Ziele und Bildungsinhalte basierend auf den Empfehlungen der Kultusministerkonferenz, der Bildungsstandards, der Fachanforderungen und des Lehrplanes Sonderpädagogische Förderung angepasst, verändert und vermittelt. </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357719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Formen des Unterrichts</a:t>
            </a:r>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520000">
            <a:off x="1946472" y="2201986"/>
            <a:ext cx="5588516" cy="3727268"/>
          </a:xfrm>
        </p:spPr>
      </p:pic>
    </p:spTree>
    <p:extLst>
      <p:ext uri="{BB962C8B-B14F-4D97-AF65-F5344CB8AC3E}">
        <p14:creationId xmlns:p14="http://schemas.microsoft.com/office/powerpoint/2010/main" val="2115698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85894" y="647672"/>
            <a:ext cx="8596668" cy="3880773"/>
          </a:xfrm>
        </p:spPr>
        <p:txBody>
          <a:bodyPr>
            <a:normAutofit/>
          </a:bodyPr>
          <a:lstStyle/>
          <a:p>
            <a:pPr marL="0" indent="0">
              <a:buNone/>
            </a:pPr>
            <a:r>
              <a:rPr lang="de-DE" dirty="0"/>
              <a:t>1.2 Sonderpädagogik- wann liegt ein sonderpädagogischer Förderbedarf vor?</a:t>
            </a:r>
          </a:p>
          <a:p>
            <a:pPr marL="0" indent="0">
              <a:buNone/>
            </a:pPr>
            <a:r>
              <a:rPr lang="de-DE" sz="1800" dirty="0">
                <a:effectLst/>
                <a:latin typeface="Arial" panose="020B0604020202020204" pitchFamily="34" charset="0"/>
                <a:ea typeface="Calibri" panose="020F0502020204030204" pitchFamily="34" charset="0"/>
              </a:rPr>
              <a:t>Sonderpädagogischer Förderbedarf ist bei Schülerinnen und Schülern anzunehmen, die in ihren Bildungs-, Entwicklungs- und Lernmöglichkeiten so beeinträchtigt sind, dass sie im Unterricht der allgemeinbildenden Schule ohne sonderpädagogische Unterstützung nicht hinreichend gefördert werden können. </a:t>
            </a:r>
            <a:endParaRPr lang="de-DE" dirty="0">
              <a:latin typeface="Arial" panose="020B0604020202020204" pitchFamily="34" charset="0"/>
              <a:ea typeface="Calibri" panose="020F0502020204030204" pitchFamily="34" charset="0"/>
            </a:endParaRPr>
          </a:p>
          <a:p>
            <a:pPr marL="0" indent="0">
              <a:buNone/>
            </a:pPr>
            <a:r>
              <a:rPr lang="de-DE" sz="1800" dirty="0">
                <a:effectLst/>
                <a:latin typeface="Arial" panose="020B0604020202020204" pitchFamily="34" charset="0"/>
                <a:ea typeface="Calibri" panose="020F0502020204030204" pitchFamily="34" charset="0"/>
              </a:rPr>
              <a:t>Sonderpädagogischer Förderbedarf wird nicht allein von schulfachbezogenen Anforderungen her bestimmen. Es werden </a:t>
            </a:r>
            <a:r>
              <a:rPr lang="de-DE" dirty="0">
                <a:latin typeface="Arial" panose="020B0604020202020204" pitchFamily="34" charset="0"/>
                <a:ea typeface="Calibri" panose="020F0502020204030204" pitchFamily="34" charset="0"/>
              </a:rPr>
              <a:t>auch immer das </a:t>
            </a:r>
            <a:r>
              <a:rPr lang="de-DE" sz="1800" dirty="0">
                <a:effectLst/>
                <a:latin typeface="Arial" panose="020B0604020202020204" pitchFamily="34" charset="0"/>
                <a:ea typeface="Calibri" panose="020F0502020204030204" pitchFamily="34" charset="0"/>
              </a:rPr>
              <a:t>Umfeld und die persönlichen Fähigkeiten und Interessen der Schülerinnen und Schüler berücksichtigt. </a:t>
            </a:r>
          </a:p>
          <a:p>
            <a:pPr marL="0" indent="0">
              <a:buNone/>
            </a:pPr>
            <a:endParaRPr lang="de-DE" sz="1800" dirty="0">
              <a:effectLst/>
              <a:latin typeface="Arial" panose="020B0604020202020204" pitchFamily="34" charset="0"/>
              <a:ea typeface="Calibri" panose="020F0502020204030204" pitchFamily="34" charset="0"/>
            </a:endParaRPr>
          </a:p>
          <a:p>
            <a:pPr marL="0" indent="0">
              <a:buNone/>
            </a:pPr>
            <a:endParaRPr lang="de-DE" dirty="0"/>
          </a:p>
          <a:p>
            <a:pPr marL="0" indent="0">
              <a:buNone/>
            </a:pPr>
            <a:endParaRPr lang="de-DE" dirty="0"/>
          </a:p>
        </p:txBody>
      </p:sp>
    </p:spTree>
    <p:extLst>
      <p:ext uri="{BB962C8B-B14F-4D97-AF65-F5344CB8AC3E}">
        <p14:creationId xmlns:p14="http://schemas.microsoft.com/office/powerpoint/2010/main" val="4294111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602519" y="714175"/>
            <a:ext cx="8596668" cy="3880773"/>
          </a:xfrm>
        </p:spPr>
        <p:txBody>
          <a:bodyPr>
            <a:normAutofit/>
          </a:bodyPr>
          <a:lstStyle/>
          <a:p>
            <a:pPr marL="0" indent="0">
              <a:buNone/>
            </a:pPr>
            <a:r>
              <a:rPr lang="de-DE" dirty="0">
                <a:latin typeface="Arial" panose="020B0604020202020204" pitchFamily="34" charset="0"/>
                <a:ea typeface="Calibri" panose="020F0502020204030204" pitchFamily="34" charset="0"/>
              </a:rPr>
              <a:t>2 Inklusionsbegriff </a:t>
            </a:r>
            <a:endParaRPr lang="de-DE" sz="1800" dirty="0">
              <a:effectLst/>
              <a:latin typeface="Arial" panose="020B0604020202020204" pitchFamily="34" charset="0"/>
              <a:ea typeface="Calibri" panose="020F0502020204030204" pitchFamily="34" charset="0"/>
            </a:endParaRPr>
          </a:p>
          <a:p>
            <a:pPr marL="0" indent="0">
              <a:buNone/>
            </a:pPr>
            <a:r>
              <a:rPr lang="de-DE" dirty="0"/>
              <a:t>Integration und Inklusion sind untrennbare Begriffe im Verständnis von Behinderung. </a:t>
            </a:r>
          </a:p>
          <a:p>
            <a:pPr marL="0" indent="0">
              <a:buNone/>
            </a:pPr>
            <a:r>
              <a:rPr lang="de-DE" dirty="0"/>
              <a:t>Heute wird Behinderung als Wechselsystem verschiedener Faktoren verstanden, die Partizipation erschweren oder verhindern.</a:t>
            </a:r>
          </a:p>
          <a:p>
            <a:pPr marL="0" indent="0">
              <a:buNone/>
            </a:pPr>
            <a:r>
              <a:rPr lang="de-DE" dirty="0"/>
              <a:t>Bereits in den 1980er Jahren gab es Bemühungen Schülerinnen und Schüler trotz bestehendem sonderpädagogischen Förderbedarf in der allgemein bildenden Schule integrativ zu unterrichten.</a:t>
            </a:r>
          </a:p>
          <a:p>
            <a:pPr marL="0" indent="0">
              <a:buNone/>
            </a:pPr>
            <a:r>
              <a:rPr lang="de-DE" dirty="0"/>
              <a:t>Mit dem Wandel des Begriffes „Behinderung“ zu „Menschen mit Behinderung“ wurde aus der Sonderschule das Förderzentrum. </a:t>
            </a:r>
          </a:p>
          <a:p>
            <a:pPr marL="0" indent="0">
              <a:buNone/>
            </a:pPr>
            <a:endParaRPr lang="de-DE" dirty="0"/>
          </a:p>
        </p:txBody>
      </p:sp>
    </p:spTree>
    <p:extLst>
      <p:ext uri="{BB962C8B-B14F-4D97-AF65-F5344CB8AC3E}">
        <p14:creationId xmlns:p14="http://schemas.microsoft.com/office/powerpoint/2010/main" val="515190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Inklusionskuller</a:t>
            </a:r>
          </a:p>
        </p:txBody>
      </p:sp>
      <p:pic>
        <p:nvPicPr>
          <p:cNvPr id="4" name="Inhaltsplatzhalter 3"/>
          <p:cNvPicPr>
            <a:picLocks noGrp="1" noChangeAspect="1"/>
          </p:cNvPicPr>
          <p:nvPr>
            <p:ph idx="1"/>
          </p:nvPr>
        </p:nvPicPr>
        <p:blipFill>
          <a:blip r:embed="rId2"/>
          <a:stretch>
            <a:fillRect/>
          </a:stretch>
        </p:blipFill>
        <p:spPr>
          <a:xfrm>
            <a:off x="1844619" y="1853809"/>
            <a:ext cx="5545396" cy="3038072"/>
          </a:xfrm>
          <a:prstGeom prst="rect">
            <a:avLst/>
          </a:prstGeom>
        </p:spPr>
      </p:pic>
    </p:spTree>
    <p:extLst>
      <p:ext uri="{BB962C8B-B14F-4D97-AF65-F5344CB8AC3E}">
        <p14:creationId xmlns:p14="http://schemas.microsoft.com/office/powerpoint/2010/main" val="3858005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02766" y="647673"/>
            <a:ext cx="8596668" cy="3880773"/>
          </a:xfrm>
        </p:spPr>
        <p:txBody>
          <a:bodyPr>
            <a:normAutofit/>
          </a:bodyPr>
          <a:lstStyle/>
          <a:p>
            <a:pPr marL="0" indent="0">
              <a:buNone/>
            </a:pPr>
            <a:r>
              <a:rPr lang="de-DE" dirty="0">
                <a:latin typeface="Arial" panose="020B0604020202020204" pitchFamily="34" charset="0"/>
                <a:ea typeface="Calibri" panose="020F0502020204030204" pitchFamily="34" charset="0"/>
              </a:rPr>
              <a:t>2 Inklusionsbegriff </a:t>
            </a:r>
            <a:endParaRPr lang="de-DE" sz="1800" dirty="0">
              <a:effectLst/>
              <a:latin typeface="Arial" panose="020B0604020202020204" pitchFamily="34" charset="0"/>
              <a:ea typeface="Calibri" panose="020F0502020204030204" pitchFamily="34" charset="0"/>
            </a:endParaRPr>
          </a:p>
          <a:p>
            <a:pPr marL="0" indent="0">
              <a:buNone/>
            </a:pPr>
            <a:r>
              <a:rPr lang="de-DE" dirty="0"/>
              <a:t>Mit der Genehmigung der UN- Behindertenrechtskonvention 2009 wurden die Rechte von Menschen mit Behinderung anerkannt. </a:t>
            </a:r>
          </a:p>
          <a:p>
            <a:pPr marL="0" indent="0">
              <a:buNone/>
            </a:pPr>
            <a:r>
              <a:rPr lang="de-DE" dirty="0"/>
              <a:t>In diesem Zusammenhang wird von „Inklusion“ oder einer „inklusiven Beschulung“ gesprochen.</a:t>
            </a:r>
          </a:p>
          <a:p>
            <a:pPr marL="0" indent="0">
              <a:buNone/>
            </a:pPr>
            <a:r>
              <a:rPr lang="de-DE" dirty="0"/>
              <a:t>Diese Sichtweise hat tiefgreifende Auswirkungen auf das Schulsystem, dass sich mit didaktischen Konzepten auf die inklusive Beschulung und Förderung einstellen muss. Inklusion bedarf ebenfalls einer annehmenden Grundhaltung. </a:t>
            </a:r>
          </a:p>
        </p:txBody>
      </p:sp>
    </p:spTree>
    <p:extLst>
      <p:ext uri="{BB962C8B-B14F-4D97-AF65-F5344CB8AC3E}">
        <p14:creationId xmlns:p14="http://schemas.microsoft.com/office/powerpoint/2010/main" val="3146742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77581" y="655985"/>
            <a:ext cx="8596668" cy="3880773"/>
          </a:xfrm>
        </p:spPr>
        <p:txBody>
          <a:bodyPr>
            <a:normAutofit/>
          </a:bodyPr>
          <a:lstStyle/>
          <a:p>
            <a:pPr marL="0" indent="0">
              <a:buNone/>
            </a:pPr>
            <a:r>
              <a:rPr lang="de-DE" dirty="0">
                <a:latin typeface="Arial" panose="020B0604020202020204" pitchFamily="34" charset="0"/>
                <a:ea typeface="Calibri" panose="020F0502020204030204" pitchFamily="34" charset="0"/>
              </a:rPr>
              <a:t>2 rechtliche Grundlagen</a:t>
            </a:r>
          </a:p>
          <a:p>
            <a:pPr marL="0" indent="0">
              <a:buNone/>
            </a:pPr>
            <a:r>
              <a:rPr lang="de-DE" dirty="0"/>
              <a:t>Das Recht von Menschen mit Behinderung auf eine ihnen angemessene Bildung und Ausbildung ist im Grundgesetz (Artikel 3 „Niemand darf wegen seiner Behinderung benachteiligt werden“), in der Gleichstellungsgesetzgebung, im Zwölften Buch Sozialgesetzbuch (SGB XII – Sozialhilfe) und in den Landesverfassungen (R13–28) niedergelegt sowie in den jeweils geltenden Schulgesetzen (R85-102) der Länder im Einzelnen ausgeführt.</a:t>
            </a:r>
          </a:p>
          <a:p>
            <a:pPr marL="0" indent="0">
              <a:buNone/>
            </a:pPr>
            <a:r>
              <a:rPr lang="de-DE" dirty="0"/>
              <a:t>Die UN- Konvention anerkennt das Recht des Menschen mit Behinderung auf Bildung ohne Diskriminierung und gewährleistet ein integratives Bildungssystem auf allen Ebenen des lebenslangen Lernen und den gleichberechtigten Zugang zu integrativen, unentgeltlichem Unterricht. </a:t>
            </a:r>
          </a:p>
          <a:p>
            <a:pPr marL="0" indent="0">
              <a:buNone/>
            </a:pPr>
            <a:endParaRPr lang="de-DE" dirty="0"/>
          </a:p>
        </p:txBody>
      </p:sp>
    </p:spTree>
    <p:extLst>
      <p:ext uri="{BB962C8B-B14F-4D97-AF65-F5344CB8AC3E}">
        <p14:creationId xmlns:p14="http://schemas.microsoft.com/office/powerpoint/2010/main" val="1436071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486142" y="672610"/>
            <a:ext cx="8596668" cy="3880773"/>
          </a:xfrm>
        </p:spPr>
        <p:txBody>
          <a:bodyPr>
            <a:normAutofit/>
          </a:bodyPr>
          <a:lstStyle/>
          <a:p>
            <a:pPr marL="0" indent="0">
              <a:buNone/>
            </a:pPr>
            <a:r>
              <a:rPr lang="de-DE" dirty="0">
                <a:latin typeface="Arial" panose="020B0604020202020204" pitchFamily="34" charset="0"/>
                <a:ea typeface="Calibri" panose="020F0502020204030204" pitchFamily="34" charset="0"/>
              </a:rPr>
              <a:t>2 rechtliche Grundlagen</a:t>
            </a:r>
          </a:p>
          <a:p>
            <a:pPr marL="0" indent="0">
              <a:buNone/>
            </a:pPr>
            <a:r>
              <a:rPr lang="de-DE" dirty="0"/>
              <a:t>Schulen beschreiben ihre inklusive Arbeit im Rahmen ihrer pädagogischen Maßnahmen im Schulprogramm auf Grundlage des Schulgesetztes SH:</a:t>
            </a:r>
          </a:p>
          <a:p>
            <a:pPr>
              <a:buFontTx/>
              <a:buChar char="-"/>
            </a:pPr>
            <a:r>
              <a:rPr lang="de-DE" b="0" i="0" dirty="0">
                <a:solidFill>
                  <a:srgbClr val="000000"/>
                </a:solidFill>
                <a:effectLst/>
              </a:rPr>
              <a:t>Der Auftrag der Schule wird bestimmt durch das Recht des jungen Menschen auf eine seiner Begabung, seinen Fähigkeiten und seiner Neigung entsprechende Förderung und Ausbildung.  (§4 (1))</a:t>
            </a:r>
          </a:p>
          <a:p>
            <a:pPr>
              <a:buFontTx/>
              <a:buChar char="-"/>
            </a:pPr>
            <a:r>
              <a:rPr lang="de-DE" b="0" i="0" dirty="0">
                <a:solidFill>
                  <a:srgbClr val="000000"/>
                </a:solidFill>
                <a:effectLst/>
              </a:rPr>
              <a:t>Es ist die Aufgabe der Schule, die kognitiven, emotionalen, sozialen, kreativen und körperlichen Fähigkeiten des jungen Menschen unter Wahrung des Gleichberechtigungsgebots zu entwickeln. (§4 (2))</a:t>
            </a:r>
          </a:p>
          <a:p>
            <a:pPr>
              <a:buFontTx/>
              <a:buChar char="-"/>
            </a:pPr>
            <a:r>
              <a:rPr lang="de-DE" b="0" i="0" dirty="0">
                <a:solidFill>
                  <a:srgbClr val="000000"/>
                </a:solidFill>
                <a:effectLst/>
              </a:rPr>
              <a:t>Schülerinnen und Schüler mit Behinderung sind besonders zu unterstützen. Das Ziel einer inklusiven Beschulung steht dabei im Vordergrund. (§5 (2))</a:t>
            </a:r>
            <a:endParaRPr lang="de-DE" dirty="0"/>
          </a:p>
        </p:txBody>
      </p:sp>
    </p:spTree>
    <p:extLst>
      <p:ext uri="{BB962C8B-B14F-4D97-AF65-F5344CB8AC3E}">
        <p14:creationId xmlns:p14="http://schemas.microsoft.com/office/powerpoint/2010/main" val="37452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27705" y="614422"/>
            <a:ext cx="8596668" cy="3880773"/>
          </a:xfrm>
        </p:spPr>
        <p:txBody>
          <a:bodyPr>
            <a:normAutofit/>
          </a:bodyPr>
          <a:lstStyle/>
          <a:p>
            <a:pPr marL="0" indent="0">
              <a:buNone/>
            </a:pPr>
            <a:r>
              <a:rPr lang="de-DE" dirty="0">
                <a:latin typeface="Arial" panose="020B0604020202020204" pitchFamily="34" charset="0"/>
                <a:ea typeface="Calibri" panose="020F0502020204030204" pitchFamily="34" charset="0"/>
              </a:rPr>
              <a:t>2 rechtliche Grundlagen</a:t>
            </a:r>
          </a:p>
          <a:p>
            <a:pPr marL="0" indent="0">
              <a:buNone/>
            </a:pPr>
            <a:r>
              <a:rPr lang="de-DE" dirty="0"/>
              <a:t>Schulen beschreiben ihre inklusive Arbeit im Rahmen ihrer pädagogischen Maßnahmen im Schulprogramm auf Grundlage des Schulgesetztes SH:</a:t>
            </a:r>
          </a:p>
          <a:p>
            <a:pPr>
              <a:buFontTx/>
              <a:buChar char="-"/>
            </a:pPr>
            <a:r>
              <a:rPr lang="de-DE" b="0" i="0" dirty="0">
                <a:solidFill>
                  <a:srgbClr val="000000"/>
                </a:solidFill>
                <a:effectLst/>
              </a:rPr>
              <a:t>Schülerinnen und Schüler sollen unabhängig von dem Vorliegen eines sonderpädagogischen Förderbedarfs gemeinsam unterrichtet werden, soweit es die organisatorischen, personellen und sächlichen Möglichkeiten erlauben und es der individuellen Förderung der Schülerinnen und Schüler mit sonderpädagogischem Förderbedarf entspricht (gemeinsamer Unterricht) (§5 (2)).</a:t>
            </a:r>
          </a:p>
          <a:p>
            <a:pPr>
              <a:buFontTx/>
              <a:buChar char="-"/>
            </a:pPr>
            <a:r>
              <a:rPr lang="de-DE" b="0" i="0" dirty="0">
                <a:solidFill>
                  <a:srgbClr val="000000"/>
                </a:solidFill>
                <a:effectLst/>
              </a:rPr>
              <a:t>Förderzentren fördern die inklusive Beschulung an allgemein bildenden und berufsbildenden Schulen. (§ 45 (1)) </a:t>
            </a:r>
            <a:endParaRPr lang="de-DE" dirty="0"/>
          </a:p>
        </p:txBody>
      </p:sp>
    </p:spTree>
    <p:extLst>
      <p:ext uri="{BB962C8B-B14F-4D97-AF65-F5344CB8AC3E}">
        <p14:creationId xmlns:p14="http://schemas.microsoft.com/office/powerpoint/2010/main" val="2371694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60955" y="631048"/>
            <a:ext cx="9690325" cy="5455427"/>
          </a:xfrm>
        </p:spPr>
        <p:txBody>
          <a:bodyPr>
            <a:normAutofit/>
          </a:bodyPr>
          <a:lstStyle/>
          <a:p>
            <a:pPr marL="0" indent="0">
              <a:buNone/>
            </a:pPr>
            <a:r>
              <a:rPr lang="de-DE" dirty="0">
                <a:latin typeface="Arial" panose="020B0604020202020204" pitchFamily="34" charset="0"/>
              </a:rPr>
              <a:t>3 Das Förderzentrum </a:t>
            </a:r>
            <a:r>
              <a:rPr lang="de-DE" dirty="0" err="1">
                <a:latin typeface="Arial" panose="020B0604020202020204" pitchFamily="34" charset="0"/>
              </a:rPr>
              <a:t>Südtondern</a:t>
            </a:r>
            <a:endParaRPr lang="de-DE" dirty="0"/>
          </a:p>
          <a:p>
            <a:pPr marL="0" indent="0">
              <a:buNone/>
            </a:pPr>
            <a:r>
              <a:rPr lang="de-DE" dirty="0"/>
              <a:t>Das Förderzentrum Südtondern ist ein selbstständiges Förderzentrum mit dem Hauptsitz in Niebüll und einer Außenstelle in Leck. </a:t>
            </a:r>
          </a:p>
          <a:p>
            <a:pPr marL="0" indent="0">
              <a:buNone/>
            </a:pPr>
            <a:r>
              <a:rPr lang="de-DE" dirty="0"/>
              <a:t>Wir haben die inklusive Beschulung aller Schülerinnen und Schüler zu unserer Aufgabe gemacht. </a:t>
            </a:r>
          </a:p>
          <a:p>
            <a:pPr marL="0" indent="0">
              <a:buNone/>
            </a:pPr>
            <a:r>
              <a:rPr lang="de-DE" dirty="0"/>
              <a:t>Unsere Lehrkräfte sind als Mitarbeiter in den Regelschulen und im vorschulischen Bildungsbereich im Amtsbereich Südtondern und Mittleres Nordfriesland tätig. </a:t>
            </a:r>
          </a:p>
          <a:p>
            <a:pPr marL="0" indent="0">
              <a:buNone/>
            </a:pPr>
            <a:r>
              <a:rPr lang="de-DE" dirty="0"/>
              <a:t>Die Schwerpunkte unserer Arbeit liegen in der Diagnostik von Lernständen, der Beratung von Schülern, Lehrern und Eltern und in der Förderung der Schüler auf allen Ebenen des Lernens.</a:t>
            </a:r>
          </a:p>
          <a:p>
            <a:pPr marL="0" indent="0">
              <a:buNone/>
            </a:pPr>
            <a:r>
              <a:rPr lang="de-DE" dirty="0"/>
              <a:t>In unserem Einzugsbereich arbeiten wir mit 37 Kindertagestätten, 10 Grundschulen an </a:t>
            </a:r>
            <a:r>
              <a:rPr lang="de-DE" dirty="0" smtClean="0"/>
              <a:t>16 </a:t>
            </a:r>
            <a:r>
              <a:rPr lang="de-DE" dirty="0"/>
              <a:t>Standorten, 3 Gemeinschaftsschulen und 1 Gymnasium zusammen. </a:t>
            </a:r>
          </a:p>
          <a:p>
            <a:pPr marL="0" indent="0">
              <a:buNone/>
            </a:pPr>
            <a:r>
              <a:rPr lang="de-DE" dirty="0"/>
              <a:t>In unserer präventiven Arbeit findet die Förderung auf verschiedenen Ebenen statt.</a:t>
            </a:r>
          </a:p>
          <a:p>
            <a:pPr marL="0" indent="0">
              <a:buNone/>
            </a:pPr>
            <a:r>
              <a:rPr lang="de-DE" dirty="0"/>
              <a:t>Ziel ist es, allen Schülerinnen und Schülern mit ihren individuellen Lernvoraussetzungen eine erfolgreiche Teilnahme am Lerngeschehen zu ermöglichen.</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151474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486141" y="647672"/>
            <a:ext cx="8596668" cy="3880773"/>
          </a:xfrm>
        </p:spPr>
        <p:txBody>
          <a:bodyPr>
            <a:normAutofit/>
          </a:bodyPr>
          <a:lstStyle/>
          <a:p>
            <a:pPr marL="0" indent="0">
              <a:buNone/>
            </a:pPr>
            <a:r>
              <a:rPr lang="de-DE" dirty="0">
                <a:latin typeface="Arial" panose="020B0604020202020204" pitchFamily="34" charset="0"/>
              </a:rPr>
              <a:t>3.1 Die Förderschwerpunkte Lernen, Sprache, emotionale und soziale Identität</a:t>
            </a:r>
          </a:p>
          <a:p>
            <a:pPr marL="0" indent="0">
              <a:buNone/>
            </a:pPr>
            <a:r>
              <a:rPr lang="de-DE" dirty="0"/>
              <a:t>Theorie</a:t>
            </a:r>
          </a:p>
          <a:p>
            <a:pPr marL="0" indent="0">
              <a:buNone/>
            </a:pPr>
            <a:r>
              <a:rPr lang="de-DE" dirty="0"/>
              <a:t>Allgemein </a:t>
            </a:r>
          </a:p>
          <a:p>
            <a:pPr marL="0" indent="0">
              <a:buNone/>
            </a:pPr>
            <a:r>
              <a:rPr lang="de-DE" dirty="0"/>
              <a:t>Unser Konzept basiert auf dem „response-</a:t>
            </a:r>
            <a:r>
              <a:rPr lang="de-DE" dirty="0" err="1"/>
              <a:t>to</a:t>
            </a:r>
            <a:r>
              <a:rPr lang="de-DE" dirty="0"/>
              <a:t>-intervention“- Ansatz. Es verbindet schulische Prävention und Inklusion. Ziel des Ansatzes ist das frühzeitige Erkennen von Auffälligkeiten im Lernverhalten und eine Anpassung der Förderung an die Bedürfnisse der Schülerinnen und Schüler. Diese werden in drei Förderstufen mit zunehmender Intensität und Individualisierung unterstützt. Für die Sonderpädagogik stellen sich dabei auf allen Stufen vielfältige und differenzierte Aufgaben dar.</a:t>
            </a:r>
          </a:p>
          <a:p>
            <a:pPr marL="0" indent="0">
              <a:buNone/>
            </a:pPr>
            <a:endParaRPr lang="de-DE" dirty="0"/>
          </a:p>
          <a:p>
            <a:pPr marL="0" indent="0">
              <a:buNone/>
            </a:pPr>
            <a:endParaRPr lang="de-DE" dirty="0"/>
          </a:p>
          <a:p>
            <a:pPr marL="0" indent="0">
              <a:buNone/>
            </a:pPr>
            <a:endParaRPr lang="de-DE" dirty="0"/>
          </a:p>
        </p:txBody>
      </p:sp>
    </p:spTree>
    <p:extLst>
      <p:ext uri="{BB962C8B-B14F-4D97-AF65-F5344CB8AC3E}">
        <p14:creationId xmlns:p14="http://schemas.microsoft.com/office/powerpoint/2010/main" val="3016393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a:srcRect l="2786" t="7581" r="9600" b="6312"/>
          <a:stretch/>
        </p:blipFill>
        <p:spPr>
          <a:xfrm>
            <a:off x="607218" y="350043"/>
            <a:ext cx="8543926" cy="6031878"/>
          </a:xfrm>
          <a:prstGeom prst="rect">
            <a:avLst/>
          </a:prstGeom>
        </p:spPr>
      </p:pic>
    </p:spTree>
    <p:extLst>
      <p:ext uri="{BB962C8B-B14F-4D97-AF65-F5344CB8AC3E}">
        <p14:creationId xmlns:p14="http://schemas.microsoft.com/office/powerpoint/2010/main" val="2095010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52643" y="564546"/>
            <a:ext cx="8596668" cy="4564407"/>
          </a:xfrm>
        </p:spPr>
        <p:txBody>
          <a:bodyPr>
            <a:normAutofit/>
          </a:bodyPr>
          <a:lstStyle/>
          <a:p>
            <a:pPr marL="0" indent="0">
              <a:buNone/>
            </a:pPr>
            <a:r>
              <a:rPr lang="de-DE" dirty="0">
                <a:latin typeface="Arial" panose="020B0604020202020204" pitchFamily="34" charset="0"/>
              </a:rPr>
              <a:t>3.1.1 Förderschwerpunkt Lernen</a:t>
            </a:r>
            <a:endParaRPr lang="de-DE"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48" y="1221970"/>
            <a:ext cx="8486515" cy="5247746"/>
          </a:xfrm>
          <a:prstGeom prst="rect">
            <a:avLst/>
          </a:prstGeom>
        </p:spPr>
      </p:pic>
    </p:spTree>
    <p:extLst>
      <p:ext uri="{BB962C8B-B14F-4D97-AF65-F5344CB8AC3E}">
        <p14:creationId xmlns:p14="http://schemas.microsoft.com/office/powerpoint/2010/main" val="2440479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669021" y="539607"/>
            <a:ext cx="8596668" cy="5254364"/>
          </a:xfrm>
        </p:spPr>
        <p:txBody>
          <a:bodyPr>
            <a:normAutofit/>
          </a:bodyPr>
          <a:lstStyle/>
          <a:p>
            <a:pPr marL="0" indent="0">
              <a:buNone/>
            </a:pPr>
            <a:r>
              <a:rPr lang="de-DE" dirty="0">
                <a:latin typeface="Arial" panose="020B0604020202020204" pitchFamily="34" charset="0"/>
              </a:rPr>
              <a:t>3.1.2 Förderschwerpunkt Sprache</a:t>
            </a:r>
            <a:endParaRPr lang="de-DE" dirty="0"/>
          </a:p>
        </p:txBody>
      </p:sp>
      <p:pic>
        <p:nvPicPr>
          <p:cNvPr id="4" name="Grafik 3"/>
          <p:cNvPicPr>
            <a:picLocks noChangeAspect="1"/>
          </p:cNvPicPr>
          <p:nvPr/>
        </p:nvPicPr>
        <p:blipFill rotWithShape="1">
          <a:blip r:embed="rId2"/>
          <a:srcRect t="6143" r="1660" b="3241"/>
          <a:stretch/>
        </p:blipFill>
        <p:spPr>
          <a:xfrm>
            <a:off x="669021" y="1228725"/>
            <a:ext cx="8239235" cy="5338340"/>
          </a:xfrm>
          <a:prstGeom prst="rect">
            <a:avLst/>
          </a:prstGeom>
        </p:spPr>
      </p:pic>
    </p:spTree>
    <p:extLst>
      <p:ext uri="{BB962C8B-B14F-4D97-AF65-F5344CB8AC3E}">
        <p14:creationId xmlns:p14="http://schemas.microsoft.com/office/powerpoint/2010/main" val="2891182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85894" y="572858"/>
            <a:ext cx="8596668" cy="3880773"/>
          </a:xfrm>
        </p:spPr>
        <p:txBody>
          <a:bodyPr>
            <a:normAutofit/>
          </a:bodyPr>
          <a:lstStyle/>
          <a:p>
            <a:pPr marL="0" indent="0">
              <a:buNone/>
            </a:pPr>
            <a:r>
              <a:rPr lang="de-DE" dirty="0">
                <a:latin typeface="Arial" panose="020B0604020202020204" pitchFamily="34" charset="0"/>
              </a:rPr>
              <a:t>3.1.3 Förderschwerpunkt emotionale und soziale Entwicklung</a:t>
            </a:r>
            <a:endParaRPr lang="de-DE" dirty="0"/>
          </a:p>
        </p:txBody>
      </p:sp>
      <p:pic>
        <p:nvPicPr>
          <p:cNvPr id="4" name="Grafik 3"/>
          <p:cNvPicPr>
            <a:picLocks noChangeAspect="1"/>
          </p:cNvPicPr>
          <p:nvPr/>
        </p:nvPicPr>
        <p:blipFill>
          <a:blip r:embed="rId2"/>
          <a:stretch>
            <a:fillRect/>
          </a:stretch>
        </p:blipFill>
        <p:spPr>
          <a:xfrm>
            <a:off x="749054" y="1614489"/>
            <a:ext cx="7888777" cy="5243512"/>
          </a:xfrm>
          <a:prstGeom prst="rect">
            <a:avLst/>
          </a:prstGeom>
        </p:spPr>
      </p:pic>
      <p:sp>
        <p:nvSpPr>
          <p:cNvPr id="2" name="Textfeld 1">
            <a:extLst>
              <a:ext uri="{FF2B5EF4-FFF2-40B4-BE49-F238E27FC236}">
                <a16:creationId xmlns:a16="http://schemas.microsoft.com/office/drawing/2014/main" id="{A2F806A5-A490-454A-0243-1F5BB9CD9EC0}"/>
              </a:ext>
            </a:extLst>
          </p:cNvPr>
          <p:cNvSpPr txBox="1"/>
          <p:nvPr/>
        </p:nvSpPr>
        <p:spPr>
          <a:xfrm>
            <a:off x="464344" y="1050131"/>
            <a:ext cx="9029700" cy="1015663"/>
          </a:xfrm>
          <a:prstGeom prst="rect">
            <a:avLst/>
          </a:prstGeom>
          <a:noFill/>
        </p:spPr>
        <p:txBody>
          <a:bodyPr wrap="square" rtlCol="0">
            <a:spAutoFit/>
          </a:bodyPr>
          <a:lstStyle/>
          <a:p>
            <a:r>
              <a:rPr lang="de-DE" sz="1400" dirty="0">
                <a:latin typeface="Arial" panose="020B0604020202020204" pitchFamily="34" charset="0"/>
              </a:rPr>
              <a:t>Schülerinnen und Schüler mit dem Förderschwerpunkt </a:t>
            </a:r>
            <a:r>
              <a:rPr lang="de-DE" sz="1400" dirty="0" err="1">
                <a:latin typeface="Arial" panose="020B0604020202020204" pitchFamily="34" charset="0"/>
              </a:rPr>
              <a:t>EsE</a:t>
            </a:r>
            <a:r>
              <a:rPr lang="de-DE" sz="1400" dirty="0">
                <a:latin typeface="Arial" panose="020B0604020202020204" pitchFamily="34" charset="0"/>
              </a:rPr>
              <a:t> haben Beeinträchtigungen im emotionalen Erleben und sozialen Handeln, im Bindungs- und Interaktionsverhalten, in der Beziehungsaufnahme, bei den Selbstregulationsmechanismen, dem Emotionswissen und der Regulationskompetenz. </a:t>
            </a:r>
            <a:endParaRPr lang="de-DE" sz="1400" dirty="0"/>
          </a:p>
          <a:p>
            <a:endParaRPr lang="de-DE" dirty="0"/>
          </a:p>
        </p:txBody>
      </p:sp>
    </p:spTree>
    <p:extLst>
      <p:ext uri="{BB962C8B-B14F-4D97-AF65-F5344CB8AC3E}">
        <p14:creationId xmlns:p14="http://schemas.microsoft.com/office/powerpoint/2010/main" val="3309198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85894" y="489730"/>
            <a:ext cx="8596668" cy="5054859"/>
          </a:xfrm>
        </p:spPr>
        <p:txBody>
          <a:bodyPr>
            <a:normAutofit/>
          </a:bodyPr>
          <a:lstStyle/>
          <a:p>
            <a:pPr marL="0" indent="0">
              <a:buNone/>
            </a:pPr>
            <a:r>
              <a:rPr lang="de-DE" dirty="0">
                <a:latin typeface="Arial" panose="020B0604020202020204" pitchFamily="34" charset="0"/>
              </a:rPr>
              <a:t>3.3 Entwicklungsbereiche </a:t>
            </a:r>
          </a:p>
          <a:p>
            <a:pPr marL="0" indent="0">
              <a:buNone/>
            </a:pPr>
            <a:r>
              <a:rPr lang="de-DE" dirty="0">
                <a:latin typeface="Arial" panose="020B0604020202020204" pitchFamily="34" charset="0"/>
              </a:rPr>
              <a:t>Sprache und Denken </a:t>
            </a:r>
          </a:p>
          <a:p>
            <a:pPr marL="0" indent="0">
              <a:buNone/>
            </a:pPr>
            <a:endParaRPr lang="de-DE" dirty="0"/>
          </a:p>
        </p:txBody>
      </p:sp>
      <p:graphicFrame>
        <p:nvGraphicFramePr>
          <p:cNvPr id="4" name="Tabelle 3">
            <a:extLst>
              <a:ext uri="{FF2B5EF4-FFF2-40B4-BE49-F238E27FC236}">
                <a16:creationId xmlns:a16="http://schemas.microsoft.com/office/drawing/2014/main" id="{B2F267BE-4FF6-1ED6-4E99-692AF31C818D}"/>
              </a:ext>
            </a:extLst>
          </p:cNvPr>
          <p:cNvGraphicFramePr>
            <a:graphicFrameLocks noGrp="1"/>
          </p:cNvGraphicFramePr>
          <p:nvPr>
            <p:extLst>
              <p:ext uri="{D42A27DB-BD31-4B8C-83A1-F6EECF244321}">
                <p14:modId xmlns:p14="http://schemas.microsoft.com/office/powerpoint/2010/main" val="2239876980"/>
              </p:ext>
            </p:extLst>
          </p:nvPr>
        </p:nvGraphicFramePr>
        <p:xfrm>
          <a:off x="585894" y="1468613"/>
          <a:ext cx="8729555" cy="4994489"/>
        </p:xfrm>
        <a:graphic>
          <a:graphicData uri="http://schemas.openxmlformats.org/drawingml/2006/table">
            <a:tbl>
              <a:tblPr firstRow="1" firstCol="1" bandRow="1">
                <a:tableStyleId>{5C22544A-7EE6-4342-B048-85BDC9FD1C3A}</a:tableStyleId>
              </a:tblPr>
              <a:tblGrid>
                <a:gridCol w="1292912">
                  <a:extLst>
                    <a:ext uri="{9D8B030D-6E8A-4147-A177-3AD203B41FA5}">
                      <a16:colId xmlns:a16="http://schemas.microsoft.com/office/drawing/2014/main" val="2728710088"/>
                    </a:ext>
                  </a:extLst>
                </a:gridCol>
                <a:gridCol w="4449983">
                  <a:extLst>
                    <a:ext uri="{9D8B030D-6E8A-4147-A177-3AD203B41FA5}">
                      <a16:colId xmlns:a16="http://schemas.microsoft.com/office/drawing/2014/main" val="2911256992"/>
                    </a:ext>
                  </a:extLst>
                </a:gridCol>
                <a:gridCol w="2986660">
                  <a:extLst>
                    <a:ext uri="{9D8B030D-6E8A-4147-A177-3AD203B41FA5}">
                      <a16:colId xmlns:a16="http://schemas.microsoft.com/office/drawing/2014/main" val="916118947"/>
                    </a:ext>
                  </a:extLst>
                </a:gridCol>
              </a:tblGrid>
              <a:tr h="145277">
                <a:tc>
                  <a:txBody>
                    <a:bodyPr/>
                    <a:lstStyle/>
                    <a:p>
                      <a:r>
                        <a:rPr lang="de-DE" sz="1100">
                          <a:effectLst/>
                          <a:latin typeface="+mn-lt"/>
                        </a:rPr>
                        <a:t> </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Sprachentwicklung</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Denkentwicklung</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extLst>
                  <a:ext uri="{0D108BD9-81ED-4DB2-BD59-A6C34878D82A}">
                    <a16:rowId xmlns:a16="http://schemas.microsoft.com/office/drawing/2014/main" val="2466013862"/>
                  </a:ext>
                </a:extLst>
              </a:tr>
              <a:tr h="1844421">
                <a:tc>
                  <a:txBody>
                    <a:bodyPr/>
                    <a:lstStyle/>
                    <a:p>
                      <a:r>
                        <a:rPr lang="de-DE" sz="1100">
                          <a:effectLst/>
                          <a:latin typeface="+mn-lt"/>
                        </a:rPr>
                        <a:t>Symbolisieren</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dirty="0">
                          <a:effectLst/>
                          <a:latin typeface="+mn-lt"/>
                        </a:rPr>
                        <a:t>Bildung sprachlicher Einheiten als Stellvertreter für Lebewesen, Gegenstände, Handlungen und Sachverhalte (Nomen, Verben, Adjektive, Funktionswörter)</a:t>
                      </a:r>
                    </a:p>
                    <a:p>
                      <a:r>
                        <a:rPr lang="de-DE" sz="1100" dirty="0">
                          <a:effectLst/>
                          <a:latin typeface="+mn-lt"/>
                        </a:rPr>
                        <a:t>Vermittlung von Weltwissen als Erfahrungsgrundlage für sprachliches Handeln</a:t>
                      </a:r>
                    </a:p>
                    <a:p>
                      <a:r>
                        <a:rPr lang="de-DE" sz="1100" dirty="0">
                          <a:effectLst/>
                          <a:latin typeface="+mn-lt"/>
                        </a:rPr>
                        <a:t> </a:t>
                      </a:r>
                    </a:p>
                    <a:p>
                      <a:r>
                        <a:rPr lang="de-DE" sz="1100" dirty="0">
                          <a:effectLst/>
                          <a:latin typeface="+mn-lt"/>
                          <a:sym typeface="Wingdings" panose="05000000000000000000" pitchFamily="2" charset="2"/>
                        </a:rPr>
                        <a:t></a:t>
                      </a:r>
                      <a:r>
                        <a:rPr lang="de-DE" sz="1100" dirty="0">
                          <a:effectLst/>
                          <a:latin typeface="+mn-lt"/>
                        </a:rPr>
                        <a:t> Weltwissen &amp; Wortschatz erwerben</a:t>
                      </a:r>
                      <a:endParaRPr lang="de-DE" sz="1100" dirty="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Gegenstände, Sachverhalte und Ereignisse werden auf unterschiedlichen Abstraktionsebenen symbolisiert</a:t>
                      </a:r>
                    </a:p>
                    <a:p>
                      <a:r>
                        <a:rPr lang="de-DE" sz="1100">
                          <a:effectLst/>
                          <a:latin typeface="+mn-lt"/>
                        </a:rPr>
                        <a:t>Verwendung von gesellschaftlich vereinbarten Notationsformen (Schriftsprache, Darstellung mathematischer Operationen) zum Festhalten von Informationen und zur Kommunikation</a:t>
                      </a:r>
                    </a:p>
                    <a:p>
                      <a:r>
                        <a:rPr lang="de-DE" sz="1100">
                          <a:effectLst/>
                          <a:latin typeface="+mn-lt"/>
                        </a:rPr>
                        <a:t>Schaffung von Verwendungssituationen für die notwendige Erfahrung mit den Abbildungs- und Notationsformen</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extLst>
                  <a:ext uri="{0D108BD9-81ED-4DB2-BD59-A6C34878D82A}">
                    <a16:rowId xmlns:a16="http://schemas.microsoft.com/office/drawing/2014/main" val="2718603859"/>
                  </a:ext>
                </a:extLst>
              </a:tr>
              <a:tr h="970748">
                <a:tc>
                  <a:txBody>
                    <a:bodyPr/>
                    <a:lstStyle/>
                    <a:p>
                      <a:r>
                        <a:rPr lang="de-DE" sz="1100">
                          <a:effectLst/>
                          <a:latin typeface="+mn-lt"/>
                        </a:rPr>
                        <a:t>Anwenden</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Erlernen von linguistischen Einheiten und deren sinnvolle Verknüpfung in grammatikalisch korrekter Form (Satz; Haupt- und Nebensätze)</a:t>
                      </a:r>
                    </a:p>
                    <a:p>
                      <a:r>
                        <a:rPr lang="de-DE" sz="1100">
                          <a:effectLst/>
                          <a:latin typeface="+mn-lt"/>
                        </a:rPr>
                        <a:t> </a:t>
                      </a:r>
                    </a:p>
                    <a:p>
                      <a:r>
                        <a:rPr lang="de-DE" sz="1100">
                          <a:effectLst/>
                          <a:latin typeface="+mn-lt"/>
                          <a:sym typeface="Wingdings" panose="05000000000000000000" pitchFamily="2" charset="2"/>
                        </a:rPr>
                        <a:t></a:t>
                      </a:r>
                      <a:r>
                        <a:rPr lang="de-DE" sz="1100">
                          <a:effectLst/>
                          <a:latin typeface="+mn-lt"/>
                        </a:rPr>
                        <a:t> Wortschatz in geordnete Folge bringen: Sätze bilden</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Erkennen und Lösen von Problemen in Lernaufgaben durch die Aneinanderreihung von Handlungen, Zeichen und Symbolen</a:t>
                      </a:r>
                    </a:p>
                    <a:p>
                      <a:r>
                        <a:rPr lang="de-DE" sz="1100">
                          <a:effectLst/>
                          <a:latin typeface="+mn-lt"/>
                        </a:rPr>
                        <a:t>Erkennen von zeitlichen Abfolgen, Ordnung in der Vorstellung und Reflexion von Handlung</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extLst>
                  <a:ext uri="{0D108BD9-81ED-4DB2-BD59-A6C34878D82A}">
                    <a16:rowId xmlns:a16="http://schemas.microsoft.com/office/drawing/2014/main" val="715876173"/>
                  </a:ext>
                </a:extLst>
              </a:tr>
              <a:tr h="1067822">
                <a:tc>
                  <a:txBody>
                    <a:bodyPr/>
                    <a:lstStyle/>
                    <a:p>
                      <a:r>
                        <a:rPr lang="de-DE" sz="1100">
                          <a:effectLst/>
                          <a:latin typeface="+mn-lt"/>
                        </a:rPr>
                        <a:t>Gestalten</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Ausbildung einer adressaten-, situations- und zielorientierter Sprache</a:t>
                      </a:r>
                    </a:p>
                    <a:p>
                      <a:r>
                        <a:rPr lang="de-DE" sz="1100">
                          <a:effectLst/>
                          <a:latin typeface="+mn-lt"/>
                        </a:rPr>
                        <a:t>Einsatz sprachlicher und parasprachlicher Mittel</a:t>
                      </a:r>
                    </a:p>
                    <a:p>
                      <a:r>
                        <a:rPr lang="de-DE" sz="1100">
                          <a:effectLst/>
                          <a:latin typeface="+mn-lt"/>
                        </a:rPr>
                        <a:t>Automatisierung kommunikativer Möglichkeiten</a:t>
                      </a:r>
                    </a:p>
                    <a:p>
                      <a:r>
                        <a:rPr lang="de-DE" sz="1100">
                          <a:effectLst/>
                          <a:latin typeface="+mn-lt"/>
                        </a:rPr>
                        <a:t> </a:t>
                      </a:r>
                    </a:p>
                    <a:p>
                      <a:r>
                        <a:rPr lang="de-DE" sz="1100">
                          <a:effectLst/>
                          <a:latin typeface="+mn-lt"/>
                          <a:sym typeface="Wingdings" panose="05000000000000000000" pitchFamily="2" charset="2"/>
                        </a:rPr>
                        <a:t></a:t>
                      </a:r>
                      <a:r>
                        <a:rPr lang="de-DE" sz="1100">
                          <a:effectLst/>
                          <a:latin typeface="+mn-lt"/>
                        </a:rPr>
                        <a:t> Wie kann etwas gesagt werden?</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Strukturierung von Lernaufgaben durch Aktivierung des Vorwissens, planerisches Vorgehen und Ergebnisprüfung; ermöglicht selbstgesteuertes und verstehendes Lernen</a:t>
                      </a:r>
                    </a:p>
                    <a:p>
                      <a:r>
                        <a:rPr lang="de-DE" sz="1100">
                          <a:effectLst/>
                          <a:latin typeface="+mn-lt"/>
                        </a:rPr>
                        <a:t>Vorausschauendes Denken, wenn-dann-Beziehungen und Begründungen spielen zentrale Rolle dabei</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extLst>
                  <a:ext uri="{0D108BD9-81ED-4DB2-BD59-A6C34878D82A}">
                    <a16:rowId xmlns:a16="http://schemas.microsoft.com/office/drawing/2014/main" val="2630365335"/>
                  </a:ext>
                </a:extLst>
              </a:tr>
              <a:tr h="582449">
                <a:tc>
                  <a:txBody>
                    <a:bodyPr/>
                    <a:lstStyle/>
                    <a:p>
                      <a:r>
                        <a:rPr lang="de-DE" sz="1100">
                          <a:effectLst/>
                          <a:latin typeface="+mn-lt"/>
                        </a:rPr>
                        <a:t>Erkennen</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a:effectLst/>
                          <a:latin typeface="+mn-lt"/>
                        </a:rPr>
                        <a:t>Sprachliche Strukturelemente und die Regelhaftigkeit von Sprache entdecken</a:t>
                      </a:r>
                    </a:p>
                    <a:p>
                      <a:r>
                        <a:rPr lang="de-DE" sz="1100">
                          <a:effectLst/>
                          <a:latin typeface="+mn-lt"/>
                        </a:rPr>
                        <a:t> </a:t>
                      </a:r>
                    </a:p>
                    <a:p>
                      <a:r>
                        <a:rPr lang="de-DE" sz="1100">
                          <a:effectLst/>
                          <a:latin typeface="+mn-lt"/>
                          <a:sym typeface="Wingdings" panose="05000000000000000000" pitchFamily="2" charset="2"/>
                        </a:rPr>
                        <a:t></a:t>
                      </a:r>
                      <a:r>
                        <a:rPr lang="de-DE" sz="1100">
                          <a:effectLst/>
                          <a:latin typeface="+mn-lt"/>
                        </a:rPr>
                        <a:t> Welche Bedeutung bringen Laute, Wörter und Wortarten, Satzarten mit sich?</a:t>
                      </a:r>
                      <a:endParaRPr lang="de-DE" sz="1100">
                        <a:effectLst/>
                        <a:latin typeface="+mn-lt"/>
                        <a:ea typeface="Times New Roman" panose="02020603050405020304" pitchFamily="18" charset="0"/>
                        <a:cs typeface="Times New Roman" panose="02020603050405020304" pitchFamily="18" charset="0"/>
                      </a:endParaRPr>
                    </a:p>
                  </a:txBody>
                  <a:tcPr marL="33784" marR="33784" marT="0" marB="0"/>
                </a:tc>
                <a:tc>
                  <a:txBody>
                    <a:bodyPr/>
                    <a:lstStyle/>
                    <a:p>
                      <a:r>
                        <a:rPr lang="de-DE" sz="1100" dirty="0">
                          <a:effectLst/>
                          <a:latin typeface="+mn-lt"/>
                        </a:rPr>
                        <a:t>Durchdringen von Lernaufgaben hinsichtlich der geforderten Intention und deren zielgerichteten Umsetzung</a:t>
                      </a:r>
                      <a:endParaRPr lang="de-DE" sz="1100" dirty="0">
                        <a:effectLst/>
                        <a:latin typeface="+mn-lt"/>
                        <a:ea typeface="Times New Roman" panose="02020603050405020304" pitchFamily="18" charset="0"/>
                        <a:cs typeface="Times New Roman" panose="02020603050405020304" pitchFamily="18" charset="0"/>
                      </a:endParaRPr>
                    </a:p>
                  </a:txBody>
                  <a:tcPr marL="33784" marR="33784" marT="0" marB="0"/>
                </a:tc>
                <a:extLst>
                  <a:ext uri="{0D108BD9-81ED-4DB2-BD59-A6C34878D82A}">
                    <a16:rowId xmlns:a16="http://schemas.microsoft.com/office/drawing/2014/main" val="671037267"/>
                  </a:ext>
                </a:extLst>
              </a:tr>
            </a:tbl>
          </a:graphicData>
        </a:graphic>
      </p:graphicFrame>
    </p:spTree>
    <p:extLst>
      <p:ext uri="{BB962C8B-B14F-4D97-AF65-F5344CB8AC3E}">
        <p14:creationId xmlns:p14="http://schemas.microsoft.com/office/powerpoint/2010/main" val="1908513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43032" y="546880"/>
            <a:ext cx="8596668" cy="5054859"/>
          </a:xfrm>
        </p:spPr>
        <p:txBody>
          <a:bodyPr>
            <a:normAutofit/>
          </a:bodyPr>
          <a:lstStyle/>
          <a:p>
            <a:pPr marL="0" indent="0">
              <a:buNone/>
            </a:pPr>
            <a:r>
              <a:rPr lang="de-DE" dirty="0">
                <a:latin typeface="Arial" panose="020B0604020202020204" pitchFamily="34" charset="0"/>
              </a:rPr>
              <a:t>3.3 Entwicklungsbereiche </a:t>
            </a:r>
          </a:p>
          <a:p>
            <a:pPr marL="0" indent="0">
              <a:buNone/>
            </a:pPr>
            <a:r>
              <a:rPr lang="de-DE" dirty="0"/>
              <a:t>Personale und soziale Identität</a:t>
            </a:r>
          </a:p>
          <a:p>
            <a:pPr marL="0" indent="0">
              <a:buNone/>
            </a:pPr>
            <a:endParaRPr lang="de-DE" dirty="0"/>
          </a:p>
          <a:p>
            <a:pPr marL="0" indent="0">
              <a:buNone/>
            </a:pPr>
            <a:endParaRPr lang="de-DE" dirty="0"/>
          </a:p>
        </p:txBody>
      </p:sp>
      <p:graphicFrame>
        <p:nvGraphicFramePr>
          <p:cNvPr id="6" name="Tabelle 5">
            <a:extLst>
              <a:ext uri="{FF2B5EF4-FFF2-40B4-BE49-F238E27FC236}">
                <a16:creationId xmlns:a16="http://schemas.microsoft.com/office/drawing/2014/main" id="{324E9367-DEF8-1B5E-9629-BF137845864B}"/>
              </a:ext>
            </a:extLst>
          </p:cNvPr>
          <p:cNvGraphicFramePr>
            <a:graphicFrameLocks noGrp="1"/>
          </p:cNvGraphicFramePr>
          <p:nvPr>
            <p:extLst>
              <p:ext uri="{D42A27DB-BD31-4B8C-83A1-F6EECF244321}">
                <p14:modId xmlns:p14="http://schemas.microsoft.com/office/powerpoint/2010/main" val="1633526190"/>
              </p:ext>
            </p:extLst>
          </p:nvPr>
        </p:nvGraphicFramePr>
        <p:xfrm>
          <a:off x="864394" y="1303623"/>
          <a:ext cx="8672512" cy="5190966"/>
        </p:xfrm>
        <a:graphic>
          <a:graphicData uri="http://schemas.openxmlformats.org/drawingml/2006/table">
            <a:tbl>
              <a:tblPr firstRow="1" firstCol="1" bandRow="1">
                <a:tableStyleId>{5C22544A-7EE6-4342-B048-85BDC9FD1C3A}</a:tableStyleId>
              </a:tblPr>
              <a:tblGrid>
                <a:gridCol w="1991631">
                  <a:extLst>
                    <a:ext uri="{9D8B030D-6E8A-4147-A177-3AD203B41FA5}">
                      <a16:colId xmlns:a16="http://schemas.microsoft.com/office/drawing/2014/main" val="3711361213"/>
                    </a:ext>
                  </a:extLst>
                </a:gridCol>
                <a:gridCol w="3718200">
                  <a:extLst>
                    <a:ext uri="{9D8B030D-6E8A-4147-A177-3AD203B41FA5}">
                      <a16:colId xmlns:a16="http://schemas.microsoft.com/office/drawing/2014/main" val="283377036"/>
                    </a:ext>
                  </a:extLst>
                </a:gridCol>
                <a:gridCol w="2962681">
                  <a:extLst>
                    <a:ext uri="{9D8B030D-6E8A-4147-A177-3AD203B41FA5}">
                      <a16:colId xmlns:a16="http://schemas.microsoft.com/office/drawing/2014/main" val="3782124043"/>
                    </a:ext>
                  </a:extLst>
                </a:gridCol>
              </a:tblGrid>
              <a:tr h="135381">
                <a:tc>
                  <a:txBody>
                    <a:bodyPr/>
                    <a:lstStyle/>
                    <a:p>
                      <a:pPr>
                        <a:lnSpc>
                          <a:spcPct val="107000"/>
                        </a:lnSpc>
                        <a:spcAft>
                          <a:spcPts val="800"/>
                        </a:spcAft>
                      </a:pPr>
                      <a:r>
                        <a:rPr lang="de-DE" sz="900">
                          <a:effectLst/>
                          <a:latin typeface="+mn-lt"/>
                        </a:rPr>
                        <a:t> </a:t>
                      </a:r>
                      <a:endParaRPr lang="de-DE" sz="9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900">
                          <a:effectLst/>
                          <a:latin typeface="+mn-lt"/>
                        </a:rPr>
                        <a:t>Personale Identität</a:t>
                      </a:r>
                      <a:endParaRPr lang="de-DE" sz="9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900">
                          <a:effectLst/>
                          <a:latin typeface="+mn-lt"/>
                        </a:rPr>
                        <a:t>Soziale Identität</a:t>
                      </a:r>
                      <a:endParaRPr lang="de-DE" sz="90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4105296996"/>
                  </a:ext>
                </a:extLst>
              </a:tr>
              <a:tr h="474876">
                <a:tc>
                  <a:txBody>
                    <a:bodyPr/>
                    <a:lstStyle/>
                    <a:p>
                      <a:pPr>
                        <a:lnSpc>
                          <a:spcPct val="107000"/>
                        </a:lnSpc>
                        <a:spcAft>
                          <a:spcPts val="800"/>
                        </a:spcAft>
                      </a:pPr>
                      <a:r>
                        <a:rPr lang="de-DE" sz="1000">
                          <a:effectLst/>
                          <a:latin typeface="+mn-lt"/>
                        </a:rPr>
                        <a:t>Körper</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Erleben und Akzeptanz des eigenen Körpers, subjektive Wohlbefinden, Körpergefühl, Gesundheit und Sexualität, Geschlechterrollen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Erkennen und Fühlen von Gemeinsamkeiten in der Entwicklung und Ausprägung des Körpers</a:t>
                      </a:r>
                      <a:endParaRPr lang="de-DE" sz="100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4031539634"/>
                  </a:ext>
                </a:extLst>
              </a:tr>
              <a:tr h="637106">
                <a:tc>
                  <a:txBody>
                    <a:bodyPr/>
                    <a:lstStyle/>
                    <a:p>
                      <a:pPr>
                        <a:lnSpc>
                          <a:spcPct val="107000"/>
                        </a:lnSpc>
                        <a:spcAft>
                          <a:spcPts val="800"/>
                        </a:spcAft>
                      </a:pPr>
                      <a:r>
                        <a:rPr lang="de-DE" sz="1000">
                          <a:effectLst/>
                          <a:latin typeface="+mn-lt"/>
                        </a:rPr>
                        <a:t>Emotionen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Wahrnehmung und Erkennen von eigenen Gefühlen, Einflussnahme auf das persönliche Handeln und der individuellen Möglichkeit, situationsangemessen mit ihnen umzugehen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Erfahren der Wirkung persönlicher Gefühlsäußerungen auf andere und deren Umgang mit Gefühlen als auch aus der Fähigkeit, sich in di Gefühle anderer hineinzuversetzen</a:t>
                      </a:r>
                      <a:endParaRPr lang="de-DE" sz="100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3638126579"/>
                  </a:ext>
                </a:extLst>
              </a:tr>
              <a:tr h="839262">
                <a:tc>
                  <a:txBody>
                    <a:bodyPr/>
                    <a:lstStyle/>
                    <a:p>
                      <a:pPr>
                        <a:lnSpc>
                          <a:spcPct val="107000"/>
                        </a:lnSpc>
                        <a:spcAft>
                          <a:spcPts val="800"/>
                        </a:spcAft>
                      </a:pPr>
                      <a:r>
                        <a:rPr lang="de-DE" sz="1000">
                          <a:effectLst/>
                          <a:latin typeface="+mn-lt"/>
                        </a:rPr>
                        <a:t>Familie und soziale Netzwerke</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Soziales Beziehungsgeflecht in der Familie, Freundeskreis, peer groups, in der Schule, Ausbildung und Beruf,</a:t>
                      </a:r>
                    </a:p>
                    <a:p>
                      <a:pPr>
                        <a:lnSpc>
                          <a:spcPct val="107000"/>
                        </a:lnSpc>
                        <a:spcAft>
                          <a:spcPts val="800"/>
                        </a:spcAft>
                      </a:pPr>
                      <a:r>
                        <a:rPr lang="de-DE" sz="1000">
                          <a:effectLst/>
                          <a:latin typeface="+mn-lt"/>
                        </a:rPr>
                        <a:t>Freizeitaktivitäten (Vereine, usw.) </a:t>
                      </a:r>
                    </a:p>
                    <a:p>
                      <a:pPr>
                        <a:lnSpc>
                          <a:spcPct val="107000"/>
                        </a:lnSpc>
                        <a:spcAft>
                          <a:spcPts val="800"/>
                        </a:spcAft>
                      </a:pPr>
                      <a:r>
                        <a:rPr lang="de-DE" sz="1000">
                          <a:effectLst/>
                          <a:latin typeface="+mn-lt"/>
                        </a:rPr>
                        <a:t>Emotionale Ablösung vom eigenen Elternhaus</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Soziale Eingebundenheit in bestimmte Gruppen. Abgrenzung zu anderen Gruppen. </a:t>
                      </a:r>
                      <a:endParaRPr lang="de-DE" sz="100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992602841"/>
                  </a:ext>
                </a:extLst>
              </a:tr>
              <a:tr h="637106">
                <a:tc>
                  <a:txBody>
                    <a:bodyPr/>
                    <a:lstStyle/>
                    <a:p>
                      <a:pPr>
                        <a:lnSpc>
                          <a:spcPct val="107000"/>
                        </a:lnSpc>
                        <a:spcAft>
                          <a:spcPts val="800"/>
                        </a:spcAft>
                      </a:pPr>
                      <a:r>
                        <a:rPr lang="de-DE" sz="1000">
                          <a:effectLst/>
                          <a:latin typeface="+mn-lt"/>
                        </a:rPr>
                        <a:t>Medien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Wirkung der virtuellen Welt auf die reale. Medien können individuelle Vorstellungen nachhaltig beeinflussen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dirty="0">
                          <a:effectLst/>
                          <a:latin typeface="+mn-lt"/>
                        </a:rPr>
                        <a:t>Gemeinsame Teilhabe an gesellschaftlichen Entwicklungen und Trends, Zugang zu gemeinsamem Wissen, sowie Identifikation mit gleichen Figuren, Personen und Szenarien</a:t>
                      </a:r>
                      <a:endParaRPr lang="de-DE" sz="1000" dirty="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2300716430"/>
                  </a:ext>
                </a:extLst>
              </a:tr>
              <a:tr h="927385">
                <a:tc>
                  <a:txBody>
                    <a:bodyPr/>
                    <a:lstStyle/>
                    <a:p>
                      <a:pPr>
                        <a:lnSpc>
                          <a:spcPct val="107000"/>
                        </a:lnSpc>
                        <a:spcAft>
                          <a:spcPts val="800"/>
                        </a:spcAft>
                      </a:pPr>
                      <a:r>
                        <a:rPr lang="de-DE" sz="1000">
                          <a:effectLst/>
                          <a:latin typeface="+mn-lt"/>
                        </a:rPr>
                        <a:t>Arbeit und Leistung</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Erkennen und Verwirklichung der eigenen Tätigkeit und Arbeit im schulischen und außerschulischen Bereich (Motivation, Anerkennung, Erfolg);</a:t>
                      </a:r>
                    </a:p>
                    <a:p>
                      <a:pPr>
                        <a:lnSpc>
                          <a:spcPct val="107000"/>
                        </a:lnSpc>
                        <a:spcAft>
                          <a:spcPts val="800"/>
                        </a:spcAft>
                      </a:pPr>
                      <a:r>
                        <a:rPr lang="de-DE" sz="1000">
                          <a:effectLst/>
                          <a:latin typeface="+mn-lt"/>
                        </a:rPr>
                        <a:t>Vorbereitung auf Arbeit und Beruf </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Zugehörigkeitsgefühl zu Lerngruppen, zur Schule, oder außerschulischen Interessengruppen</a:t>
                      </a:r>
                      <a:endParaRPr lang="de-DE" sz="100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1747080261"/>
                  </a:ext>
                </a:extLst>
              </a:tr>
              <a:tr h="637106">
                <a:tc>
                  <a:txBody>
                    <a:bodyPr/>
                    <a:lstStyle/>
                    <a:p>
                      <a:pPr>
                        <a:lnSpc>
                          <a:spcPct val="107000"/>
                        </a:lnSpc>
                        <a:spcAft>
                          <a:spcPts val="800"/>
                        </a:spcAft>
                      </a:pPr>
                      <a:r>
                        <a:rPr lang="de-DE" sz="1000">
                          <a:effectLst/>
                          <a:latin typeface="+mn-lt"/>
                        </a:rPr>
                        <a:t>Ökonomische und ökologische</a:t>
                      </a:r>
                    </a:p>
                    <a:p>
                      <a:pPr>
                        <a:lnSpc>
                          <a:spcPct val="107000"/>
                        </a:lnSpc>
                        <a:spcAft>
                          <a:spcPts val="800"/>
                        </a:spcAft>
                      </a:pPr>
                      <a:r>
                        <a:rPr lang="de-DE" sz="1000">
                          <a:effectLst/>
                          <a:latin typeface="+mn-lt"/>
                        </a:rPr>
                        <a:t>Rahmenbedingungen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In Abhängigkeit der Bedingungen unter denen die Schülerin/ der Schüler aufwächst (Lebensformen, Lebensumfeld, materielle Faktoren, Besitz, sächliche Ausstattungen)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Eingebundenheit in einen bestimmten Sozialraum bzw. die Orientierung an sozialen Gruppierungen und ihren jeweils zur Verfügung stehenden Ressourcen</a:t>
                      </a:r>
                      <a:endParaRPr lang="de-DE" sz="100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2251740275"/>
                  </a:ext>
                </a:extLst>
              </a:tr>
              <a:tr h="637106">
                <a:tc>
                  <a:txBody>
                    <a:bodyPr/>
                    <a:lstStyle/>
                    <a:p>
                      <a:pPr>
                        <a:lnSpc>
                          <a:spcPct val="107000"/>
                        </a:lnSpc>
                        <a:spcAft>
                          <a:spcPts val="800"/>
                        </a:spcAft>
                      </a:pPr>
                      <a:r>
                        <a:rPr lang="de-DE" sz="1000">
                          <a:effectLst/>
                          <a:latin typeface="+mn-lt"/>
                        </a:rPr>
                        <a:t>Normen, Werte und Moralvorstellungen</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Eigene Werte- und Normenwelt aufbauen, die sich aus der Grundlage biographisch erworbener Moralvorstellungen entwickelt</a:t>
                      </a:r>
                      <a:endParaRPr lang="de-DE" sz="1000">
                        <a:effectLst/>
                        <a:latin typeface="+mn-lt"/>
                        <a:ea typeface="Calibri" panose="020F0502020204030204" pitchFamily="34" charset="0"/>
                      </a:endParaRPr>
                    </a:p>
                  </a:txBody>
                  <a:tcPr marL="17313" marR="17313" marT="0" marB="0"/>
                </a:tc>
                <a:tc>
                  <a:txBody>
                    <a:bodyPr/>
                    <a:lstStyle/>
                    <a:p>
                      <a:pPr>
                        <a:lnSpc>
                          <a:spcPct val="107000"/>
                        </a:lnSpc>
                        <a:spcAft>
                          <a:spcPts val="800"/>
                        </a:spcAft>
                      </a:pPr>
                      <a:r>
                        <a:rPr lang="de-DE" sz="1000">
                          <a:effectLst/>
                          <a:latin typeface="+mn-lt"/>
                        </a:rPr>
                        <a:t>Auseinandersetzung mit den in den sozialen Bezugsgruppen geltenden Normen, Werten und Moralvorstellungen, ihrer Akzeptanz oder Ablehnung</a:t>
                      </a:r>
                      <a:endParaRPr lang="de-DE" sz="100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2381451276"/>
                  </a:ext>
                </a:extLst>
              </a:tr>
              <a:tr h="150417">
                <a:tc>
                  <a:txBody>
                    <a:bodyPr/>
                    <a:lstStyle/>
                    <a:p>
                      <a:pPr>
                        <a:lnSpc>
                          <a:spcPct val="107000"/>
                        </a:lnSpc>
                        <a:spcAft>
                          <a:spcPts val="800"/>
                        </a:spcAft>
                      </a:pPr>
                      <a:endParaRPr lang="de-DE" sz="1000" dirty="0">
                        <a:effectLst/>
                        <a:latin typeface="+mn-lt"/>
                        <a:ea typeface="Calibri" panose="020F0502020204030204" pitchFamily="34" charset="0"/>
                      </a:endParaRPr>
                    </a:p>
                  </a:txBody>
                  <a:tcPr marL="17313" marR="17313" marT="0" marB="0"/>
                </a:tc>
                <a:tc>
                  <a:txBody>
                    <a:bodyPr/>
                    <a:lstStyle/>
                    <a:p>
                      <a:pPr>
                        <a:lnSpc>
                          <a:spcPct val="107000"/>
                        </a:lnSpc>
                        <a:spcAft>
                          <a:spcPts val="800"/>
                        </a:spcAft>
                      </a:pPr>
                      <a:endParaRPr lang="de-DE" sz="1000" dirty="0">
                        <a:effectLst/>
                        <a:latin typeface="+mn-lt"/>
                        <a:ea typeface="Calibri" panose="020F0502020204030204" pitchFamily="34" charset="0"/>
                      </a:endParaRPr>
                    </a:p>
                  </a:txBody>
                  <a:tcPr marL="17313" marR="17313" marT="0" marB="0"/>
                </a:tc>
                <a:tc>
                  <a:txBody>
                    <a:bodyPr/>
                    <a:lstStyle/>
                    <a:p>
                      <a:pPr>
                        <a:lnSpc>
                          <a:spcPct val="107000"/>
                        </a:lnSpc>
                        <a:spcAft>
                          <a:spcPts val="800"/>
                        </a:spcAft>
                      </a:pPr>
                      <a:endParaRPr lang="de-DE" sz="1000" dirty="0">
                        <a:effectLst/>
                        <a:latin typeface="+mn-lt"/>
                        <a:ea typeface="Calibri" panose="020F0502020204030204" pitchFamily="34" charset="0"/>
                      </a:endParaRPr>
                    </a:p>
                  </a:txBody>
                  <a:tcPr marL="17313" marR="17313" marT="0" marB="0"/>
                </a:tc>
                <a:extLst>
                  <a:ext uri="{0D108BD9-81ED-4DB2-BD59-A6C34878D82A}">
                    <a16:rowId xmlns:a16="http://schemas.microsoft.com/office/drawing/2014/main" val="2783786893"/>
                  </a:ext>
                </a:extLst>
              </a:tr>
            </a:tbl>
          </a:graphicData>
        </a:graphic>
      </p:graphicFrame>
    </p:spTree>
    <p:extLst>
      <p:ext uri="{BB962C8B-B14F-4D97-AF65-F5344CB8AC3E}">
        <p14:creationId xmlns:p14="http://schemas.microsoft.com/office/powerpoint/2010/main" val="137081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EF2F453-2780-40CA-A553-584C01E59DDD}"/>
              </a:ext>
            </a:extLst>
          </p:cNvPr>
          <p:cNvSpPr>
            <a:spLocks noGrp="1"/>
          </p:cNvSpPr>
          <p:nvPr>
            <p:ph idx="1"/>
          </p:nvPr>
        </p:nvSpPr>
        <p:spPr>
          <a:xfrm>
            <a:off x="585894" y="489730"/>
            <a:ext cx="8596668" cy="5054859"/>
          </a:xfrm>
        </p:spPr>
        <p:txBody>
          <a:bodyPr>
            <a:normAutofit/>
          </a:bodyPr>
          <a:lstStyle/>
          <a:p>
            <a:pPr marL="0" indent="0">
              <a:buNone/>
            </a:pPr>
            <a:r>
              <a:rPr lang="de-DE" dirty="0">
                <a:latin typeface="Arial" panose="020B0604020202020204" pitchFamily="34" charset="0"/>
              </a:rPr>
              <a:t>3.3 Entwicklungsbereiche </a:t>
            </a:r>
          </a:p>
          <a:p>
            <a:pPr marL="0" indent="0">
              <a:buNone/>
            </a:pPr>
            <a:r>
              <a:rPr lang="de-DE" dirty="0">
                <a:latin typeface="Arial" panose="020B0604020202020204" pitchFamily="34" charset="0"/>
              </a:rPr>
              <a:t>Wahrnehmung und Bewegung</a:t>
            </a:r>
          </a:p>
          <a:p>
            <a:pPr marL="0" indent="0">
              <a:buNone/>
            </a:pPr>
            <a:endParaRPr lang="de-DE" dirty="0">
              <a:latin typeface="Arial" panose="020B0604020202020204" pitchFamily="34" charset="0"/>
            </a:endParaRPr>
          </a:p>
          <a:p>
            <a:pPr marL="0" indent="0">
              <a:buNone/>
            </a:pPr>
            <a:endParaRPr lang="de-DE" dirty="0"/>
          </a:p>
        </p:txBody>
      </p:sp>
      <p:graphicFrame>
        <p:nvGraphicFramePr>
          <p:cNvPr id="2" name="Tabelle 1">
            <a:extLst>
              <a:ext uri="{FF2B5EF4-FFF2-40B4-BE49-F238E27FC236}">
                <a16:creationId xmlns:a16="http://schemas.microsoft.com/office/drawing/2014/main" id="{85A03C1D-0A89-17C7-60F5-2D18EF32BC74}"/>
              </a:ext>
            </a:extLst>
          </p:cNvPr>
          <p:cNvGraphicFramePr>
            <a:graphicFrameLocks noGrp="1"/>
          </p:cNvGraphicFramePr>
          <p:nvPr>
            <p:extLst>
              <p:ext uri="{D42A27DB-BD31-4B8C-83A1-F6EECF244321}">
                <p14:modId xmlns:p14="http://schemas.microsoft.com/office/powerpoint/2010/main" val="1196654072"/>
              </p:ext>
            </p:extLst>
          </p:nvPr>
        </p:nvGraphicFramePr>
        <p:xfrm>
          <a:off x="821531" y="1661952"/>
          <a:ext cx="7409532" cy="3895655"/>
        </p:xfrm>
        <a:graphic>
          <a:graphicData uri="http://schemas.openxmlformats.org/drawingml/2006/table">
            <a:tbl>
              <a:tblPr firstRow="1" firstCol="1" bandRow="1">
                <a:tableStyleId>{5C22544A-7EE6-4342-B048-85BDC9FD1C3A}</a:tableStyleId>
              </a:tblPr>
              <a:tblGrid>
                <a:gridCol w="1550503">
                  <a:extLst>
                    <a:ext uri="{9D8B030D-6E8A-4147-A177-3AD203B41FA5}">
                      <a16:colId xmlns:a16="http://schemas.microsoft.com/office/drawing/2014/main" val="1832856764"/>
                    </a:ext>
                  </a:extLst>
                </a:gridCol>
                <a:gridCol w="1550503">
                  <a:extLst>
                    <a:ext uri="{9D8B030D-6E8A-4147-A177-3AD203B41FA5}">
                      <a16:colId xmlns:a16="http://schemas.microsoft.com/office/drawing/2014/main" val="1355335002"/>
                    </a:ext>
                  </a:extLst>
                </a:gridCol>
                <a:gridCol w="1558298">
                  <a:extLst>
                    <a:ext uri="{9D8B030D-6E8A-4147-A177-3AD203B41FA5}">
                      <a16:colId xmlns:a16="http://schemas.microsoft.com/office/drawing/2014/main" val="2487253998"/>
                    </a:ext>
                  </a:extLst>
                </a:gridCol>
                <a:gridCol w="1654672">
                  <a:extLst>
                    <a:ext uri="{9D8B030D-6E8A-4147-A177-3AD203B41FA5}">
                      <a16:colId xmlns:a16="http://schemas.microsoft.com/office/drawing/2014/main" val="2931325298"/>
                    </a:ext>
                  </a:extLst>
                </a:gridCol>
                <a:gridCol w="1095556">
                  <a:extLst>
                    <a:ext uri="{9D8B030D-6E8A-4147-A177-3AD203B41FA5}">
                      <a16:colId xmlns:a16="http://schemas.microsoft.com/office/drawing/2014/main" val="518280374"/>
                    </a:ext>
                  </a:extLst>
                </a:gridCol>
              </a:tblGrid>
              <a:tr h="523945">
                <a:tc>
                  <a:txBody>
                    <a:bodyPr/>
                    <a:lstStyle/>
                    <a:p>
                      <a:pPr>
                        <a:lnSpc>
                          <a:spcPct val="107000"/>
                        </a:lnSpc>
                        <a:spcAft>
                          <a:spcPts val="800"/>
                        </a:spcAft>
                      </a:pPr>
                      <a:r>
                        <a:rPr lang="de-DE" sz="1100">
                          <a:effectLst/>
                        </a:rPr>
                        <a:t>Vestibuläre Wahrnehmung</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a:effectLst/>
                        </a:rPr>
                        <a:t>Taktile Wahrnehmung</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a:effectLst/>
                        </a:rPr>
                        <a:t>Kinästhetische Wahrnehmung</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a:effectLst/>
                        </a:rPr>
                        <a:t>Auditive Wahrnehmung</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a:effectLst/>
                        </a:rPr>
                        <a:t>Visuelle Wahrnehmung</a:t>
                      </a:r>
                      <a:endParaRPr lang="de-DE" sz="1100">
                        <a:effectLst/>
                        <a:latin typeface="Arial" panose="020B0604020202020204" pitchFamily="34" charset="0"/>
                        <a:ea typeface="Calibri" panose="020F0502020204030204" pitchFamily="34" charset="0"/>
                      </a:endParaRPr>
                    </a:p>
                  </a:txBody>
                  <a:tcPr marL="68423" marR="68423" marT="0" marB="0"/>
                </a:tc>
                <a:extLst>
                  <a:ext uri="{0D108BD9-81ED-4DB2-BD59-A6C34878D82A}">
                    <a16:rowId xmlns:a16="http://schemas.microsoft.com/office/drawing/2014/main" val="820488310"/>
                  </a:ext>
                </a:extLst>
              </a:tr>
              <a:tr h="3357492">
                <a:tc>
                  <a:txBody>
                    <a:bodyPr/>
                    <a:lstStyle/>
                    <a:p>
                      <a:pPr>
                        <a:lnSpc>
                          <a:spcPct val="107000"/>
                        </a:lnSpc>
                        <a:spcAft>
                          <a:spcPts val="800"/>
                        </a:spcAft>
                      </a:pPr>
                      <a:r>
                        <a:rPr lang="de-DE" sz="1100">
                          <a:effectLst/>
                        </a:rPr>
                        <a:t>Allgemein</a:t>
                      </a:r>
                    </a:p>
                    <a:p>
                      <a:pPr>
                        <a:lnSpc>
                          <a:spcPct val="107000"/>
                        </a:lnSpc>
                        <a:spcAft>
                          <a:spcPts val="800"/>
                        </a:spcAft>
                      </a:pPr>
                      <a:r>
                        <a:rPr lang="de-DE" sz="1100">
                          <a:effectLst/>
                        </a:rPr>
                        <a:t>-statisches Gleichgewicht </a:t>
                      </a:r>
                    </a:p>
                    <a:p>
                      <a:pPr>
                        <a:lnSpc>
                          <a:spcPct val="107000"/>
                        </a:lnSpc>
                        <a:spcAft>
                          <a:spcPts val="800"/>
                        </a:spcAft>
                      </a:pPr>
                      <a:r>
                        <a:rPr lang="de-DE" sz="1100">
                          <a:effectLst/>
                        </a:rPr>
                        <a:t>-dynamisches Gleichgewicht </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a:effectLst/>
                        </a:rPr>
                        <a:t>Gegenstände der Umwelt richtig ertasten, unterscheiden, benennen </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a:effectLst/>
                        </a:rPr>
                        <a:t>mit geschlossenen Augen einfache Formen fühlen und nachzeichnen </a:t>
                      </a:r>
                    </a:p>
                    <a:p>
                      <a:pPr>
                        <a:lnSpc>
                          <a:spcPct val="107000"/>
                        </a:lnSpc>
                        <a:spcAft>
                          <a:spcPts val="800"/>
                        </a:spcAft>
                      </a:pPr>
                      <a:r>
                        <a:rPr lang="de-DE" sz="1100">
                          <a:effectLst/>
                        </a:rPr>
                        <a:t> </a:t>
                      </a:r>
                    </a:p>
                    <a:p>
                      <a:pPr>
                        <a:lnSpc>
                          <a:spcPct val="107000"/>
                        </a:lnSpc>
                        <a:spcAft>
                          <a:spcPts val="800"/>
                        </a:spcAft>
                      </a:pPr>
                      <a:r>
                        <a:rPr lang="de-DE" sz="1100">
                          <a:effectLst/>
                        </a:rPr>
                        <a:t>Körperstelle nach einer Berührung zeigen</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a:effectLst/>
                        </a:rPr>
                        <a:t>-Lokalisation im Raum </a:t>
                      </a:r>
                    </a:p>
                    <a:p>
                      <a:pPr>
                        <a:lnSpc>
                          <a:spcPct val="107000"/>
                        </a:lnSpc>
                        <a:spcAft>
                          <a:spcPts val="800"/>
                        </a:spcAft>
                      </a:pPr>
                      <a:r>
                        <a:rPr lang="de-DE" sz="1100">
                          <a:effectLst/>
                        </a:rPr>
                        <a:t>-Lokalisation in Zeit -Strukturierung</a:t>
                      </a:r>
                    </a:p>
                    <a:p>
                      <a:pPr>
                        <a:lnSpc>
                          <a:spcPct val="107000"/>
                        </a:lnSpc>
                        <a:spcAft>
                          <a:spcPts val="800"/>
                        </a:spcAft>
                      </a:pPr>
                      <a:r>
                        <a:rPr lang="de-DE" sz="1100">
                          <a:effectLst/>
                        </a:rPr>
                        <a:t>Handlungsabläufe erkennen </a:t>
                      </a:r>
                    </a:p>
                    <a:p>
                      <a:pPr>
                        <a:lnSpc>
                          <a:spcPct val="107000"/>
                        </a:lnSpc>
                        <a:spcAft>
                          <a:spcPts val="800"/>
                        </a:spcAft>
                      </a:pPr>
                      <a:r>
                        <a:rPr lang="de-DE" sz="1100">
                          <a:effectLst/>
                        </a:rPr>
                        <a:t>-Sprachlich</a:t>
                      </a:r>
                    </a:p>
                    <a:p>
                      <a:pPr>
                        <a:lnSpc>
                          <a:spcPct val="107000"/>
                        </a:lnSpc>
                        <a:spcAft>
                          <a:spcPts val="800"/>
                        </a:spcAft>
                      </a:pPr>
                      <a:r>
                        <a:rPr lang="de-DE" sz="1100">
                          <a:effectLst/>
                        </a:rPr>
                        <a:t>verstehen von Flüstern </a:t>
                      </a:r>
                      <a:endParaRPr lang="de-DE" sz="1100">
                        <a:effectLst/>
                        <a:latin typeface="Arial" panose="020B0604020202020204" pitchFamily="34" charset="0"/>
                        <a:ea typeface="Calibri" panose="020F0502020204030204" pitchFamily="34" charset="0"/>
                      </a:endParaRPr>
                    </a:p>
                  </a:txBody>
                  <a:tcPr marL="68423" marR="68423" marT="0" marB="0"/>
                </a:tc>
                <a:tc>
                  <a:txBody>
                    <a:bodyPr/>
                    <a:lstStyle/>
                    <a:p>
                      <a:pPr>
                        <a:lnSpc>
                          <a:spcPct val="107000"/>
                        </a:lnSpc>
                        <a:spcAft>
                          <a:spcPts val="800"/>
                        </a:spcAft>
                      </a:pPr>
                      <a:r>
                        <a:rPr lang="de-DE" sz="1100" dirty="0">
                          <a:effectLst/>
                        </a:rPr>
                        <a:t>- Raumlage</a:t>
                      </a:r>
                    </a:p>
                    <a:p>
                      <a:pPr>
                        <a:lnSpc>
                          <a:spcPct val="107000"/>
                        </a:lnSpc>
                        <a:spcAft>
                          <a:spcPts val="800"/>
                        </a:spcAft>
                      </a:pPr>
                      <a:r>
                        <a:rPr lang="de-DE" sz="1100" dirty="0">
                          <a:effectLst/>
                        </a:rPr>
                        <a:t>- Räumliche Beziehung</a:t>
                      </a:r>
                    </a:p>
                    <a:p>
                      <a:pPr>
                        <a:lnSpc>
                          <a:spcPct val="107000"/>
                        </a:lnSpc>
                        <a:spcAft>
                          <a:spcPts val="800"/>
                        </a:spcAft>
                      </a:pPr>
                      <a:r>
                        <a:rPr lang="de-DE" sz="1100" dirty="0">
                          <a:effectLst/>
                        </a:rPr>
                        <a:t>- Visuell- sprachlich</a:t>
                      </a:r>
                    </a:p>
                    <a:p>
                      <a:pPr>
                        <a:lnSpc>
                          <a:spcPct val="107000"/>
                        </a:lnSpc>
                        <a:spcAft>
                          <a:spcPts val="800"/>
                        </a:spcAft>
                      </a:pPr>
                      <a:r>
                        <a:rPr lang="de-DE" sz="1100" dirty="0">
                          <a:effectLst/>
                        </a:rPr>
                        <a:t>- Figur- Grund- Wahrnehmung</a:t>
                      </a:r>
                    </a:p>
                    <a:p>
                      <a:pPr>
                        <a:lnSpc>
                          <a:spcPct val="107000"/>
                        </a:lnSpc>
                        <a:spcAft>
                          <a:spcPts val="800"/>
                        </a:spcAft>
                      </a:pPr>
                      <a:r>
                        <a:rPr lang="de-DE" sz="1100" dirty="0">
                          <a:effectLst/>
                        </a:rPr>
                        <a:t>- visuomotorische Koordination</a:t>
                      </a:r>
                    </a:p>
                    <a:p>
                      <a:pPr>
                        <a:lnSpc>
                          <a:spcPct val="107000"/>
                        </a:lnSpc>
                        <a:spcAft>
                          <a:spcPts val="800"/>
                        </a:spcAft>
                      </a:pPr>
                      <a:r>
                        <a:rPr lang="de-DE" sz="1100" dirty="0">
                          <a:effectLst/>
                        </a:rPr>
                        <a:t>- Wahrnehmungs-konstanz</a:t>
                      </a:r>
                      <a:endParaRPr lang="de-DE" sz="1100" dirty="0">
                        <a:effectLst/>
                        <a:latin typeface="Arial" panose="020B0604020202020204" pitchFamily="34" charset="0"/>
                        <a:ea typeface="Calibri" panose="020F0502020204030204" pitchFamily="34" charset="0"/>
                      </a:endParaRPr>
                    </a:p>
                  </a:txBody>
                  <a:tcPr marL="68423" marR="68423" marT="0" marB="0"/>
                </a:tc>
                <a:extLst>
                  <a:ext uri="{0D108BD9-81ED-4DB2-BD59-A6C34878D82A}">
                    <a16:rowId xmlns:a16="http://schemas.microsoft.com/office/drawing/2014/main" val="1016812866"/>
                  </a:ext>
                </a:extLst>
              </a:tr>
            </a:tbl>
          </a:graphicData>
        </a:graphic>
      </p:graphicFrame>
    </p:spTree>
    <p:extLst>
      <p:ext uri="{BB962C8B-B14F-4D97-AF65-F5344CB8AC3E}">
        <p14:creationId xmlns:p14="http://schemas.microsoft.com/office/powerpoint/2010/main" val="2082861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1800" dirty="0">
                <a:solidFill>
                  <a:schemeClr val="tx1"/>
                </a:solidFill>
              </a:rPr>
              <a:t>4 Diagnostik – Wann wird das Verfahren eingeleitet?</a:t>
            </a:r>
          </a:p>
        </p:txBody>
      </p:sp>
      <p:sp>
        <p:nvSpPr>
          <p:cNvPr id="3" name="Inhaltsplatzhalter 2"/>
          <p:cNvSpPr>
            <a:spLocks noGrp="1"/>
          </p:cNvSpPr>
          <p:nvPr>
            <p:ph idx="1"/>
          </p:nvPr>
        </p:nvSpPr>
        <p:spPr>
          <a:xfrm>
            <a:off x="677334" y="1700213"/>
            <a:ext cx="8596668" cy="4341149"/>
          </a:xfrm>
        </p:spPr>
        <p:txBody>
          <a:bodyPr/>
          <a:lstStyle/>
          <a:p>
            <a:r>
              <a:rPr lang="de-DE" dirty="0"/>
              <a:t>a) Verfahren für den Förderschwerpunkt „Lernen“ </a:t>
            </a:r>
          </a:p>
          <a:p>
            <a:r>
              <a:rPr lang="de-DE" dirty="0"/>
              <a:t>Die Möglichkeiten der Regelschule sind ausgeschöpft:</a:t>
            </a:r>
          </a:p>
          <a:p>
            <a:r>
              <a:rPr lang="de-DE" dirty="0"/>
              <a:t>flexible Eingangsphase </a:t>
            </a:r>
          </a:p>
          <a:p>
            <a:r>
              <a:rPr lang="de-DE" dirty="0"/>
              <a:t>Lernpläne (Laufzeit mindestens 1 Jahr) / präventive Förderpläne</a:t>
            </a:r>
          </a:p>
          <a:p>
            <a:r>
              <a:rPr lang="de-DE" dirty="0"/>
              <a:t>Fördermaßnahmen der Regelschule (Teil 1 der Akte)</a:t>
            </a:r>
          </a:p>
          <a:p>
            <a:pPr marL="0" indent="0">
              <a:buNone/>
            </a:pPr>
            <a:r>
              <a:rPr lang="de-DE" dirty="0"/>
              <a:t>Testung erfolgt in der Regel frühestens im 3. Schulbesuchsjahr ab Klasse 2 (2. Halbjahr) bis spätestens Klasse 4 (Ende 1. Halbjahr)</a:t>
            </a:r>
          </a:p>
          <a:p>
            <a:r>
              <a:rPr lang="de-DE" dirty="0"/>
              <a:t>ab Klassenstufe 5 wird nur nach Rücksprache mit dem Schulamt überprüft</a:t>
            </a:r>
          </a:p>
          <a:p>
            <a:endParaRPr lang="de-DE" dirty="0"/>
          </a:p>
        </p:txBody>
      </p:sp>
    </p:spTree>
    <p:extLst>
      <p:ext uri="{BB962C8B-B14F-4D97-AF65-F5344CB8AC3E}">
        <p14:creationId xmlns:p14="http://schemas.microsoft.com/office/powerpoint/2010/main" val="4201538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1800" dirty="0">
                <a:solidFill>
                  <a:schemeClr val="tx1"/>
                </a:solidFill>
              </a:rPr>
              <a:t>4 Diagnostik – Wann wird das Verfahren eingeleitet?</a:t>
            </a:r>
          </a:p>
        </p:txBody>
      </p:sp>
      <p:sp>
        <p:nvSpPr>
          <p:cNvPr id="3" name="Inhaltsplatzhalter 2"/>
          <p:cNvSpPr>
            <a:spLocks noGrp="1"/>
          </p:cNvSpPr>
          <p:nvPr>
            <p:ph idx="1"/>
          </p:nvPr>
        </p:nvSpPr>
        <p:spPr>
          <a:xfrm>
            <a:off x="677334" y="1700213"/>
            <a:ext cx="8596668" cy="4341149"/>
          </a:xfrm>
        </p:spPr>
        <p:txBody>
          <a:bodyPr/>
          <a:lstStyle/>
          <a:p>
            <a:r>
              <a:rPr lang="de-DE" dirty="0"/>
              <a:t>a) Verfahren für den Förderschwerpunkt „emotionale und soziale Entwicklung“ </a:t>
            </a:r>
          </a:p>
          <a:p>
            <a:r>
              <a:rPr lang="de-DE" dirty="0"/>
              <a:t>Der </a:t>
            </a:r>
            <a:r>
              <a:rPr lang="de-DE" dirty="0" smtClean="0"/>
              <a:t>Lernende </a:t>
            </a:r>
            <a:r>
              <a:rPr lang="de-DE" dirty="0"/>
              <a:t>wird eine temporäre- intensivpädagogische Maßnahme </a:t>
            </a:r>
            <a:r>
              <a:rPr lang="de-DE" dirty="0" smtClean="0"/>
              <a:t>besuchen</a:t>
            </a:r>
            <a:endParaRPr lang="de-DE" dirty="0"/>
          </a:p>
          <a:p>
            <a:r>
              <a:rPr lang="de-DE" dirty="0"/>
              <a:t>Voraussetzung:</a:t>
            </a:r>
          </a:p>
          <a:p>
            <a:pPr marL="0" indent="0">
              <a:buNone/>
            </a:pPr>
            <a:r>
              <a:rPr lang="de-DE" dirty="0"/>
              <a:t> ausgeschöpfte Tandemarbeit, Regionalberatung und Kreisfachberatung beratend involviert, aktive Elternarbeit, psychologische/ psychotherapeutische Diagnostik</a:t>
            </a:r>
          </a:p>
          <a:p>
            <a:r>
              <a:rPr lang="de-DE" dirty="0"/>
              <a:t>Soziale Lernpläne (Laufzeit mindestens 1 Jahr) </a:t>
            </a:r>
          </a:p>
          <a:p>
            <a:r>
              <a:rPr lang="de-DE" dirty="0"/>
              <a:t>Fördermaßnahmen der Regelschule </a:t>
            </a:r>
          </a:p>
          <a:p>
            <a:endParaRPr lang="de-DE" dirty="0"/>
          </a:p>
        </p:txBody>
      </p:sp>
    </p:spTree>
    <p:extLst>
      <p:ext uri="{BB962C8B-B14F-4D97-AF65-F5344CB8AC3E}">
        <p14:creationId xmlns:p14="http://schemas.microsoft.com/office/powerpoint/2010/main" val="1848369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7597B62-CFDF-48D7-9310-EB736C80837D}"/>
              </a:ext>
            </a:extLst>
          </p:cNvPr>
          <p:cNvSpPr>
            <a:spLocks noGrp="1"/>
          </p:cNvSpPr>
          <p:nvPr>
            <p:ph idx="1"/>
          </p:nvPr>
        </p:nvSpPr>
        <p:spPr>
          <a:xfrm>
            <a:off x="677334" y="500063"/>
            <a:ext cx="8596668" cy="5541299"/>
          </a:xfrm>
        </p:spPr>
        <p:txBody>
          <a:bodyPr/>
          <a:lstStyle/>
          <a:p>
            <a:pPr marL="0" indent="0">
              <a:buNone/>
            </a:pPr>
            <a:r>
              <a:rPr lang="de-DE" dirty="0"/>
              <a:t>Quellenverzeichnise:</a:t>
            </a:r>
          </a:p>
          <a:p>
            <a:pPr marL="0" indent="0">
              <a:buNone/>
            </a:pPr>
            <a:r>
              <a:rPr lang="de-DE" dirty="0"/>
              <a:t>IQSH- Institut für Qualitätsentwicklung an Schulen Schleswig- Holstein (2015): Wissenswertes über Sonderpädagogik in Schleswig- Holstein</a:t>
            </a:r>
          </a:p>
          <a:p>
            <a:pPr marL="0" indent="0">
              <a:buNone/>
            </a:pPr>
            <a:r>
              <a:rPr lang="de-DE" dirty="0"/>
              <a:t>Schulgesetz</a:t>
            </a:r>
          </a:p>
          <a:p>
            <a:pPr marL="0" indent="0">
              <a:buNone/>
            </a:pPr>
            <a:r>
              <a:rPr lang="de-DE" dirty="0"/>
              <a:t>UN-Konvention</a:t>
            </a:r>
          </a:p>
          <a:p>
            <a:pPr marL="0" indent="0">
              <a:buNone/>
            </a:pPr>
            <a:r>
              <a:rPr lang="de-DE" dirty="0"/>
              <a:t>Verfassung, GG</a:t>
            </a:r>
          </a:p>
          <a:p>
            <a:pPr marL="0" indent="0">
              <a:buNone/>
            </a:pPr>
            <a:endParaRPr lang="de-DE" dirty="0"/>
          </a:p>
          <a:p>
            <a:pPr marL="0" indent="0">
              <a:buNone/>
            </a:pPr>
            <a:r>
              <a:rPr lang="de-DE" dirty="0"/>
              <a:t>Homepages:</a:t>
            </a:r>
          </a:p>
          <a:p>
            <a:pPr marL="0" indent="0">
              <a:buNone/>
            </a:pPr>
            <a:r>
              <a:rPr lang="de-DE" dirty="0">
                <a:hlinkClick r:id="rId2"/>
              </a:rPr>
              <a:t>http</a:t>
            </a:r>
            <a:r>
              <a:rPr lang="de-DE">
                <a:hlinkClick r:id="rId2"/>
              </a:rPr>
              <a:t>://</a:t>
            </a:r>
            <a:r>
              <a:rPr lang="de-DE" smtClean="0">
                <a:hlinkClick r:id="rId2"/>
              </a:rPr>
              <a:t>www.foerderzentrum-suedtondern.lernnetz.de</a:t>
            </a:r>
            <a:endParaRPr lang="de-DE" dirty="0"/>
          </a:p>
          <a:p>
            <a:pPr marL="0" indent="0">
              <a:buNone/>
            </a:pPr>
            <a:endParaRPr lang="de-DE" dirty="0"/>
          </a:p>
          <a:p>
            <a:pPr marL="0" indent="0">
              <a:buNone/>
            </a:pPr>
            <a:r>
              <a:rPr lang="de-DE" dirty="0">
                <a:hlinkClick r:id="rId3"/>
              </a:rPr>
              <a:t>https://www.kmk.org/</a:t>
            </a:r>
            <a:endParaRPr lang="de-DE" dirty="0"/>
          </a:p>
          <a:p>
            <a:pPr marL="0" indent="0">
              <a:buNone/>
            </a:pPr>
            <a:r>
              <a:rPr lang="de-DE" dirty="0"/>
              <a:t>Bildnachweis:</a:t>
            </a:r>
          </a:p>
          <a:p>
            <a:pPr marL="0" indent="0">
              <a:buNone/>
            </a:pPr>
            <a:r>
              <a:rPr lang="de-DE" dirty="0"/>
              <a:t>https://www.paderborn.de/wohnen-soziales/inklusion-integration/inklusion/index.php</a:t>
            </a:r>
          </a:p>
          <a:p>
            <a:pPr marL="0" indent="0">
              <a:buNone/>
            </a:pPr>
            <a:endParaRPr lang="de-DE" dirty="0"/>
          </a:p>
          <a:p>
            <a:pPr marL="0" indent="0">
              <a:buNone/>
            </a:pPr>
            <a:endParaRPr lang="de-DE" dirty="0"/>
          </a:p>
          <a:p>
            <a:pPr marL="0" indent="0">
              <a:buNone/>
            </a:pPr>
            <a:endParaRPr lang="de-DE" dirty="0"/>
          </a:p>
          <a:p>
            <a:endParaRPr lang="de-DE" dirty="0"/>
          </a:p>
        </p:txBody>
      </p:sp>
    </p:spTree>
    <p:extLst>
      <p:ext uri="{BB962C8B-B14F-4D97-AF65-F5344CB8AC3E}">
        <p14:creationId xmlns:p14="http://schemas.microsoft.com/office/powerpoint/2010/main" val="2202096259"/>
      </p:ext>
    </p:extLst>
  </p:cSld>
  <p:clrMapOvr>
    <a:masterClrMapping/>
  </p:clrMapOvr>
</p:sld>
</file>

<file path=ppt/theme/theme1.xml><?xml version="1.0" encoding="utf-8"?>
<a:theme xmlns:a="http://schemas.openxmlformats.org/drawingml/2006/main" name="Facette">
  <a:themeElements>
    <a:clrScheme name="Warmes Blau">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1759</Words>
  <Application>Microsoft Office PowerPoint</Application>
  <PresentationFormat>Breitbild</PresentationFormat>
  <Paragraphs>173</Paragraphs>
  <Slides>24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24</vt:i4>
      </vt:variant>
    </vt:vector>
  </HeadingPairs>
  <TitlesOfParts>
    <vt:vector size="30" baseType="lpstr">
      <vt:lpstr>Arial</vt:lpstr>
      <vt:lpstr>Calibri</vt:lpstr>
      <vt:lpstr>Times New Roman</vt:lpstr>
      <vt:lpstr>Wingdings</vt:lpstr>
      <vt:lpstr>Wingdings 3</vt:lpstr>
      <vt:lpstr>Facette</vt:lpstr>
      <vt:lpstr>Förderzentrum Südtondern</vt:lpstr>
      <vt:lpstr>Gliederung</vt:lpstr>
      <vt:lpstr>PowerPoint-Präsentation</vt:lpstr>
      <vt:lpstr>PowerPoint-Präsentation</vt:lpstr>
      <vt:lpstr>Formen des Unterrichts</vt:lpstr>
      <vt:lpstr>PowerPoint-Präsentation</vt:lpstr>
      <vt:lpstr>PowerPoint-Präsentation</vt:lpstr>
      <vt:lpstr>Inklusionskuller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4 Diagnostik – Wann wird das Verfahren eingeleitet?</vt:lpstr>
      <vt:lpstr>4 Diagnostik – Wann wird das Verfahren eingeleitet?</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Förderzentrum Südtondern</dc:title>
  <dc:creator>Verena Botte</dc:creator>
  <cp:lastModifiedBy>Holtemöller, Daniela</cp:lastModifiedBy>
  <cp:revision>24</cp:revision>
  <cp:lastPrinted>2020-10-28T06:46:04Z</cp:lastPrinted>
  <dcterms:created xsi:type="dcterms:W3CDTF">2020-10-26T12:33:12Z</dcterms:created>
  <dcterms:modified xsi:type="dcterms:W3CDTF">2024-09-05T06:09:43Z</dcterms:modified>
</cp:coreProperties>
</file>